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76" r:id="rId3"/>
    <p:sldId id="306" r:id="rId4"/>
    <p:sldId id="308" r:id="rId5"/>
    <p:sldId id="307" r:id="rId6"/>
    <p:sldId id="320" r:id="rId7"/>
    <p:sldId id="261" r:id="rId8"/>
    <p:sldId id="301" r:id="rId9"/>
    <p:sldId id="258" r:id="rId10"/>
    <p:sldId id="302" r:id="rId11"/>
    <p:sldId id="259" r:id="rId12"/>
    <p:sldId id="310" r:id="rId13"/>
    <p:sldId id="264" r:id="rId14"/>
    <p:sldId id="265" r:id="rId15"/>
    <p:sldId id="303" r:id="rId16"/>
    <p:sldId id="304" r:id="rId17"/>
    <p:sldId id="305" r:id="rId18"/>
    <p:sldId id="309" r:id="rId19"/>
    <p:sldId id="267" r:id="rId20"/>
    <p:sldId id="311" r:id="rId21"/>
    <p:sldId id="312" r:id="rId22"/>
    <p:sldId id="313" r:id="rId23"/>
    <p:sldId id="314" r:id="rId24"/>
    <p:sldId id="315" r:id="rId25"/>
    <p:sldId id="316" r:id="rId26"/>
    <p:sldId id="317" r:id="rId27"/>
    <p:sldId id="318" r:id="rId28"/>
    <p:sldId id="319" r:id="rId29"/>
    <p:sldId id="298" r:id="rId30"/>
    <p:sldId id="299" r:id="rId31"/>
    <p:sldId id="32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p:scale>
          <a:sx n="75" d="100"/>
          <a:sy n="75" d="100"/>
        </p:scale>
        <p:origin x="-946"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85BFE5-5601-48BF-AB5D-7CF93AF324C1}" type="datetimeFigureOut">
              <a:rPr lang="zh-CN" altLang="en-US" smtClean="0"/>
              <a:t>2023/11/17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4752F7-B467-498E-9CCB-828206E3462B}" type="slidenum">
              <a:rPr lang="zh-CN" altLang="en-US" smtClean="0"/>
              <a:t>‹#›</a:t>
            </a:fld>
            <a:endParaRPr lang="zh-CN" altLang="en-US"/>
          </a:p>
        </p:txBody>
      </p:sp>
    </p:spTree>
    <p:extLst>
      <p:ext uri="{BB962C8B-B14F-4D97-AF65-F5344CB8AC3E}">
        <p14:creationId xmlns:p14="http://schemas.microsoft.com/office/powerpoint/2010/main" val="1310290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54752F7-B467-498E-9CCB-828206E3462B}" type="slidenum">
              <a:rPr lang="zh-CN" altLang="en-US" smtClean="0"/>
              <a:t>14</a:t>
            </a:fld>
            <a:endParaRPr lang="zh-CN" altLang="en-US"/>
          </a:p>
        </p:txBody>
      </p:sp>
    </p:spTree>
    <p:extLst>
      <p:ext uri="{BB962C8B-B14F-4D97-AF65-F5344CB8AC3E}">
        <p14:creationId xmlns:p14="http://schemas.microsoft.com/office/powerpoint/2010/main" val="1489866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CN" altLang="en-US"/>
              <a:t>单击此处编辑母版标题样式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B8054DF-E1F7-4DA6-B1C8-1B5CF5A184BB}" type="datetimeFigureOut">
              <a:rPr lang="zh-CN" altLang="en-US" smtClean="0"/>
              <a:t>2023/11/17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3F36414-1E6A-4998-8D90-03F2C8D96236}" type="slidenum">
              <a:rPr lang="zh-CN" altLang="en-US" smtClean="0"/>
              <a:t>‹#›</a:t>
            </a:fld>
            <a:endParaRPr lang="zh-CN" altLang="en-US"/>
          </a:p>
        </p:txBody>
      </p:sp>
    </p:spTree>
    <p:extLst>
      <p:ext uri="{BB962C8B-B14F-4D97-AF65-F5344CB8AC3E}">
        <p14:creationId xmlns:p14="http://schemas.microsoft.com/office/powerpoint/2010/main" val="271792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4B8054DF-E1F7-4DA6-B1C8-1B5CF5A184BB}" type="datetimeFigureOut">
              <a:rPr lang="zh-CN" altLang="en-US" smtClean="0"/>
              <a:t>2023/11/17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F36414-1E6A-4998-8D90-03F2C8D96236}" type="slidenum">
              <a:rPr lang="zh-CN" altLang="en-US" smtClean="0"/>
              <a:t>‹#›</a:t>
            </a:fld>
            <a:endParaRPr lang="zh-CN" altLang="en-US"/>
          </a:p>
        </p:txBody>
      </p:sp>
    </p:spTree>
    <p:extLst>
      <p:ext uri="{BB962C8B-B14F-4D97-AF65-F5344CB8AC3E}">
        <p14:creationId xmlns:p14="http://schemas.microsoft.com/office/powerpoint/2010/main" val="192240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a:t>单击此处编辑母版标题样式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4B8054DF-E1F7-4DA6-B1C8-1B5CF5A184BB}" type="datetimeFigureOut">
              <a:rPr lang="zh-CN" altLang="en-US" smtClean="0"/>
              <a:t>2023/11/17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F36414-1E6A-4998-8D90-03F2C8D96236}" type="slidenum">
              <a:rPr lang="zh-CN" altLang="en-US" smtClean="0"/>
              <a:t>‹#›</a:t>
            </a:fld>
            <a:endParaRPr lang="zh-CN"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26925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单击此处编辑母版文本样式</a:t>
            </a:r>
          </a:p>
        </p:txBody>
      </p:sp>
      <p:sp>
        <p:nvSpPr>
          <p:cNvPr id="5" name="Date Placeholder 4"/>
          <p:cNvSpPr>
            <a:spLocks noGrp="1"/>
          </p:cNvSpPr>
          <p:nvPr>
            <p:ph type="dt" sz="half" idx="10"/>
          </p:nvPr>
        </p:nvSpPr>
        <p:spPr/>
        <p:txBody>
          <a:bodyPr/>
          <a:lstStyle/>
          <a:p>
            <a:fld id="{4B8054DF-E1F7-4DA6-B1C8-1B5CF5A184BB}" type="datetimeFigureOut">
              <a:rPr lang="zh-CN" altLang="en-US" smtClean="0"/>
              <a:t>2023/11/17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F36414-1E6A-4998-8D90-03F2C8D96236}" type="slidenum">
              <a:rPr lang="zh-CN" altLang="en-US" smtClean="0"/>
              <a:t>‹#›</a:t>
            </a:fld>
            <a:endParaRPr lang="zh-CN" altLang="en-US"/>
          </a:p>
        </p:txBody>
      </p:sp>
    </p:spTree>
    <p:extLst>
      <p:ext uri="{BB962C8B-B14F-4D97-AF65-F5344CB8AC3E}">
        <p14:creationId xmlns:p14="http://schemas.microsoft.com/office/powerpoint/2010/main" val="315397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单击此处编辑母版文本样式</a:t>
            </a:r>
          </a:p>
        </p:txBody>
      </p:sp>
      <p:sp>
        <p:nvSpPr>
          <p:cNvPr id="5" name="Date Placeholder 4"/>
          <p:cNvSpPr>
            <a:spLocks noGrp="1"/>
          </p:cNvSpPr>
          <p:nvPr>
            <p:ph type="dt" sz="half" idx="10"/>
          </p:nvPr>
        </p:nvSpPr>
        <p:spPr/>
        <p:txBody>
          <a:bodyPr/>
          <a:lstStyle/>
          <a:p>
            <a:fld id="{4B8054DF-E1F7-4DA6-B1C8-1B5CF5A184BB}" type="datetimeFigureOut">
              <a:rPr lang="zh-CN" altLang="en-US" smtClean="0"/>
              <a:t>2023/11/17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F36414-1E6A-4998-8D90-03F2C8D96236}" type="slidenum">
              <a:rPr lang="zh-CN" altLang="en-US" smtClean="0"/>
              <a:t>‹#›</a:t>
            </a:fld>
            <a:endParaRPr lang="zh-CN"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2551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单击此处编辑母版文本样式</a:t>
            </a:r>
          </a:p>
        </p:txBody>
      </p:sp>
      <p:sp>
        <p:nvSpPr>
          <p:cNvPr id="5" name="Date Placeholder 4"/>
          <p:cNvSpPr>
            <a:spLocks noGrp="1"/>
          </p:cNvSpPr>
          <p:nvPr>
            <p:ph type="dt" sz="half" idx="10"/>
          </p:nvPr>
        </p:nvSpPr>
        <p:spPr/>
        <p:txBody>
          <a:bodyPr/>
          <a:lstStyle/>
          <a:p>
            <a:fld id="{4B8054DF-E1F7-4DA6-B1C8-1B5CF5A184BB}" type="datetimeFigureOut">
              <a:rPr lang="zh-CN" altLang="en-US" smtClean="0"/>
              <a:t>2023/11/17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F36414-1E6A-4998-8D90-03F2C8D96236}" type="slidenum">
              <a:rPr lang="zh-CN" altLang="en-US" smtClean="0"/>
              <a:t>‹#›</a:t>
            </a:fld>
            <a:endParaRPr lang="zh-CN" altLang="en-US"/>
          </a:p>
        </p:txBody>
      </p:sp>
    </p:spTree>
    <p:extLst>
      <p:ext uri="{BB962C8B-B14F-4D97-AF65-F5344CB8AC3E}">
        <p14:creationId xmlns:p14="http://schemas.microsoft.com/office/powerpoint/2010/main" val="819556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B8054DF-E1F7-4DA6-B1C8-1B5CF5A184BB}" type="datetimeFigureOut">
              <a:rPr lang="zh-CN" altLang="en-US" smtClean="0"/>
              <a:t>2023/11/17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F36414-1E6A-4998-8D90-03F2C8D96236}" type="slidenum">
              <a:rPr lang="zh-CN" altLang="en-US" smtClean="0"/>
              <a:t>‹#›</a:t>
            </a:fld>
            <a:endParaRPr lang="zh-CN" altLang="en-US"/>
          </a:p>
        </p:txBody>
      </p:sp>
    </p:spTree>
    <p:extLst>
      <p:ext uri="{BB962C8B-B14F-4D97-AF65-F5344CB8AC3E}">
        <p14:creationId xmlns:p14="http://schemas.microsoft.com/office/powerpoint/2010/main" val="3198704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B8054DF-E1F7-4DA6-B1C8-1B5CF5A184BB}" type="datetimeFigureOut">
              <a:rPr lang="zh-CN" altLang="en-US" smtClean="0"/>
              <a:t>2023/11/17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F36414-1E6A-4998-8D90-03F2C8D96236}" type="slidenum">
              <a:rPr lang="zh-CN" altLang="en-US" smtClean="0"/>
              <a:t>‹#›</a:t>
            </a:fld>
            <a:endParaRPr lang="zh-CN" altLang="en-US"/>
          </a:p>
        </p:txBody>
      </p:sp>
    </p:spTree>
    <p:extLst>
      <p:ext uri="{BB962C8B-B14F-4D97-AF65-F5344CB8AC3E}">
        <p14:creationId xmlns:p14="http://schemas.microsoft.com/office/powerpoint/2010/main" val="3984048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B8054DF-E1F7-4DA6-B1C8-1B5CF5A184BB}" type="datetimeFigureOut">
              <a:rPr lang="zh-CN" altLang="en-US" smtClean="0"/>
              <a:t>2023/11/17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F36414-1E6A-4998-8D90-03F2C8D96236}" type="slidenum">
              <a:rPr lang="zh-CN" altLang="en-US" smtClean="0"/>
              <a:t>‹#›</a:t>
            </a:fld>
            <a:endParaRPr lang="zh-CN" altLang="en-US"/>
          </a:p>
        </p:txBody>
      </p:sp>
    </p:spTree>
    <p:extLst>
      <p:ext uri="{BB962C8B-B14F-4D97-AF65-F5344CB8AC3E}">
        <p14:creationId xmlns:p14="http://schemas.microsoft.com/office/powerpoint/2010/main" val="2249070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4B8054DF-E1F7-4DA6-B1C8-1B5CF5A184BB}" type="datetimeFigureOut">
              <a:rPr lang="zh-CN" altLang="en-US" smtClean="0"/>
              <a:t>2023/11/17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F36414-1E6A-4998-8D90-03F2C8D96236}" type="slidenum">
              <a:rPr lang="zh-CN" altLang="en-US" smtClean="0"/>
              <a:t>‹#›</a:t>
            </a:fld>
            <a:endParaRPr lang="zh-CN" altLang="en-US"/>
          </a:p>
        </p:txBody>
      </p:sp>
    </p:spTree>
    <p:extLst>
      <p:ext uri="{BB962C8B-B14F-4D97-AF65-F5344CB8AC3E}">
        <p14:creationId xmlns:p14="http://schemas.microsoft.com/office/powerpoint/2010/main" val="1739630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4B8054DF-E1F7-4DA6-B1C8-1B5CF5A184BB}" type="datetimeFigureOut">
              <a:rPr lang="zh-CN" altLang="en-US" smtClean="0"/>
              <a:t>2023/11/17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3F36414-1E6A-4998-8D90-03F2C8D96236}" type="slidenum">
              <a:rPr lang="zh-CN" altLang="en-US" smtClean="0"/>
              <a:t>‹#›</a:t>
            </a:fld>
            <a:endParaRPr lang="zh-CN" altLang="en-US"/>
          </a:p>
        </p:txBody>
      </p:sp>
    </p:spTree>
    <p:extLst>
      <p:ext uri="{BB962C8B-B14F-4D97-AF65-F5344CB8AC3E}">
        <p14:creationId xmlns:p14="http://schemas.microsoft.com/office/powerpoint/2010/main" val="695821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4B8054DF-E1F7-4DA6-B1C8-1B5CF5A184BB}" type="datetimeFigureOut">
              <a:rPr lang="zh-CN" altLang="en-US" smtClean="0"/>
              <a:t>2023/11/17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3F36414-1E6A-4998-8D90-03F2C8D96236}" type="slidenum">
              <a:rPr lang="zh-CN" altLang="en-US" smtClean="0"/>
              <a:t>‹#›</a:t>
            </a:fld>
            <a:endParaRPr lang="zh-CN" altLang="en-US"/>
          </a:p>
        </p:txBody>
      </p:sp>
    </p:spTree>
    <p:extLst>
      <p:ext uri="{BB962C8B-B14F-4D97-AF65-F5344CB8AC3E}">
        <p14:creationId xmlns:p14="http://schemas.microsoft.com/office/powerpoint/2010/main" val="2902022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B8054DF-E1F7-4DA6-B1C8-1B5CF5A184BB}" type="datetimeFigureOut">
              <a:rPr lang="zh-CN" altLang="en-US" smtClean="0"/>
              <a:t>2023/11/17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3F36414-1E6A-4998-8D90-03F2C8D96236}" type="slidenum">
              <a:rPr lang="zh-CN" altLang="en-US" smtClean="0"/>
              <a:t>‹#›</a:t>
            </a:fld>
            <a:endParaRPr lang="zh-CN" altLang="en-US"/>
          </a:p>
        </p:txBody>
      </p:sp>
    </p:spTree>
    <p:extLst>
      <p:ext uri="{BB962C8B-B14F-4D97-AF65-F5344CB8AC3E}">
        <p14:creationId xmlns:p14="http://schemas.microsoft.com/office/powerpoint/2010/main" val="60625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054DF-E1F7-4DA6-B1C8-1B5CF5A184BB}" type="datetimeFigureOut">
              <a:rPr lang="zh-CN" altLang="en-US" smtClean="0"/>
              <a:t>2023/11/17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3F36414-1E6A-4998-8D90-03F2C8D96236}" type="slidenum">
              <a:rPr lang="zh-CN" altLang="en-US" smtClean="0"/>
              <a:t>‹#›</a:t>
            </a:fld>
            <a:endParaRPr lang="zh-CN" altLang="en-US"/>
          </a:p>
        </p:txBody>
      </p:sp>
    </p:spTree>
    <p:extLst>
      <p:ext uri="{BB962C8B-B14F-4D97-AF65-F5344CB8AC3E}">
        <p14:creationId xmlns:p14="http://schemas.microsoft.com/office/powerpoint/2010/main" val="174527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CN" altLang="en-US"/>
              <a:t>单击此处编辑母版标题样式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B8054DF-E1F7-4DA6-B1C8-1B5CF5A184BB}" type="datetimeFigureOut">
              <a:rPr lang="zh-CN" altLang="en-US" smtClean="0"/>
              <a:t>2023/11/17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3F36414-1E6A-4998-8D90-03F2C8D96236}" type="slidenum">
              <a:rPr lang="zh-CN" altLang="en-US" smtClean="0"/>
              <a:t>‹#›</a:t>
            </a:fld>
            <a:endParaRPr lang="zh-CN" altLang="en-US"/>
          </a:p>
        </p:txBody>
      </p:sp>
    </p:spTree>
    <p:extLst>
      <p:ext uri="{BB962C8B-B14F-4D97-AF65-F5344CB8AC3E}">
        <p14:creationId xmlns:p14="http://schemas.microsoft.com/office/powerpoint/2010/main" val="11786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B8054DF-E1F7-4DA6-B1C8-1B5CF5A184BB}" type="datetimeFigureOut">
              <a:rPr lang="zh-CN" altLang="en-US" smtClean="0"/>
              <a:t>2023/11/17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F36414-1E6A-4998-8D90-03F2C8D96236}" type="slidenum">
              <a:rPr lang="zh-CN" altLang="en-US" smtClean="0"/>
              <a:t>‹#›</a:t>
            </a:fld>
            <a:endParaRPr lang="zh-CN" altLang="en-US"/>
          </a:p>
        </p:txBody>
      </p:sp>
    </p:spTree>
    <p:extLst>
      <p:ext uri="{BB962C8B-B14F-4D97-AF65-F5344CB8AC3E}">
        <p14:creationId xmlns:p14="http://schemas.microsoft.com/office/powerpoint/2010/main" val="192562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B8054DF-E1F7-4DA6-B1C8-1B5CF5A184BB}" type="datetimeFigureOut">
              <a:rPr lang="zh-CN" altLang="en-US" smtClean="0"/>
              <a:t>2023/11/17</a:t>
            </a:fld>
            <a:endParaRPr lang="zh-CN"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3F36414-1E6A-4998-8D90-03F2C8D96236}" type="slidenum">
              <a:rPr lang="zh-CN" altLang="en-US" smtClean="0"/>
              <a:t>‹#›</a:t>
            </a:fld>
            <a:endParaRPr lang="zh-CN" altLang="en-US"/>
          </a:p>
        </p:txBody>
      </p:sp>
    </p:spTree>
    <p:extLst>
      <p:ext uri="{BB962C8B-B14F-4D97-AF65-F5344CB8AC3E}">
        <p14:creationId xmlns:p14="http://schemas.microsoft.com/office/powerpoint/2010/main" val="280264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 Target="slide27.xml"/><Relationship Id="rId4" Type="http://schemas.openxmlformats.org/officeDocument/2006/relationships/slide" Target="slide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rainfacts.org/3d-brain#intro=false&amp;focus=Brain&amp;zoom=fals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1D09367-AE38-65D8-A9BD-B916E80F9C63}"/>
              </a:ext>
            </a:extLst>
          </p:cNvPr>
          <p:cNvSpPr>
            <a:spLocks noGrp="1"/>
          </p:cNvSpPr>
          <p:nvPr>
            <p:ph type="ctrTitle"/>
          </p:nvPr>
        </p:nvSpPr>
        <p:spPr>
          <a:xfrm>
            <a:off x="1644902" y="431329"/>
            <a:ext cx="9245619" cy="3110813"/>
          </a:xfrm>
        </p:spPr>
        <p:txBody>
          <a:bodyPr>
            <a:normAutofit fontScale="90000"/>
          </a:bodyPr>
          <a:lstStyle/>
          <a:p>
            <a:r>
              <a:rPr lang="en-US" altLang="zh-CN" dirty="0"/>
              <a:t/>
            </a:r>
            <a:br>
              <a:rPr lang="en-US" altLang="zh-CN" dirty="0"/>
            </a:br>
            <a:r>
              <a:rPr lang="en-US" altLang="zh-CN" dirty="0">
                <a:latin typeface="Adobe 黑体 Std R" pitchFamily="34" charset="-122"/>
                <a:ea typeface="Adobe 黑体 Std R" pitchFamily="34" charset="-122"/>
              </a:rPr>
              <a:t>Does Power </a:t>
            </a:r>
            <a:r>
              <a:rPr lang="en-US" altLang="zh-CN" dirty="0" smtClean="0">
                <a:latin typeface="Adobe 黑体 Std R" pitchFamily="34" charset="-122"/>
                <a:ea typeface="Adobe 黑体 Std R" pitchFamily="34" charset="-122"/>
              </a:rPr>
              <a:t>Corrupt? </a:t>
            </a:r>
            <a:r>
              <a:rPr lang="en-US" altLang="zh-CN" dirty="0">
                <a:latin typeface="Adobe 黑体 Std R" pitchFamily="34" charset="-122"/>
                <a:ea typeface="Adobe 黑体 Std R" pitchFamily="34" charset="-122"/>
              </a:rPr>
              <a:t>An fMRI Study on the Effect of Power </a:t>
            </a:r>
            <a:r>
              <a:rPr lang="en-US" altLang="zh-CN" dirty="0" smtClean="0">
                <a:latin typeface="Adobe 黑体 Std R" pitchFamily="34" charset="-122"/>
                <a:ea typeface="Adobe 黑体 Std R" pitchFamily="34" charset="-122"/>
              </a:rPr>
              <a:t>and Social </a:t>
            </a:r>
            <a:r>
              <a:rPr lang="en-US" altLang="zh-CN" dirty="0">
                <a:latin typeface="Adobe 黑体 Std R" pitchFamily="34" charset="-122"/>
                <a:ea typeface="Adobe 黑体 Std R" pitchFamily="34" charset="-122"/>
              </a:rPr>
              <a:t>Value Orientation on Inequity Aversion</a:t>
            </a:r>
            <a:endParaRPr lang="zh-CN" altLang="en-US" dirty="0">
              <a:latin typeface="Adobe 黑体 Std R" pitchFamily="34" charset="-122"/>
              <a:ea typeface="Adobe 黑体 Std R" pitchFamily="34" charset="-122"/>
            </a:endParaRPr>
          </a:p>
        </p:txBody>
      </p:sp>
      <p:sp>
        <p:nvSpPr>
          <p:cNvPr id="3" name="副标题 2">
            <a:extLst>
              <a:ext uri="{FF2B5EF4-FFF2-40B4-BE49-F238E27FC236}">
                <a16:creationId xmlns="" xmlns:a16="http://schemas.microsoft.com/office/drawing/2014/main" id="{14A0DDC7-A868-C999-8D10-1DCD8AAEBBC7}"/>
              </a:ext>
            </a:extLst>
          </p:cNvPr>
          <p:cNvSpPr>
            <a:spLocks noGrp="1"/>
          </p:cNvSpPr>
          <p:nvPr>
            <p:ph type="subTitle" idx="1"/>
          </p:nvPr>
        </p:nvSpPr>
        <p:spPr>
          <a:xfrm>
            <a:off x="2694026" y="4999384"/>
            <a:ext cx="8540032" cy="1448070"/>
          </a:xfrm>
        </p:spPr>
        <p:txBody>
          <a:bodyPr>
            <a:normAutofit/>
          </a:bodyPr>
          <a:lstStyle/>
          <a:p>
            <a:r>
              <a:rPr lang="en-US" altLang="zh-CN" dirty="0">
                <a:solidFill>
                  <a:srgbClr val="333333"/>
                </a:solidFill>
                <a:latin typeface="Open Sans" panose="020F0502020204030204" pitchFamily="34" charset="0"/>
              </a:rPr>
              <a:t>Loren </a:t>
            </a:r>
            <a:r>
              <a:rPr lang="en-US" altLang="zh-CN" dirty="0" err="1">
                <a:solidFill>
                  <a:srgbClr val="333333"/>
                </a:solidFill>
                <a:latin typeface="Open Sans" panose="020F0502020204030204" pitchFamily="34" charset="0"/>
              </a:rPr>
              <a:t>Pauwels</a:t>
            </a:r>
            <a:r>
              <a:rPr lang="en-US" altLang="zh-CN" dirty="0">
                <a:solidFill>
                  <a:srgbClr val="333333"/>
                </a:solidFill>
                <a:latin typeface="Open Sans" panose="020F0502020204030204" pitchFamily="34" charset="0"/>
              </a:rPr>
              <a:t>, Carolyn H. </a:t>
            </a:r>
            <a:r>
              <a:rPr lang="en-US" altLang="zh-CN" dirty="0" err="1">
                <a:solidFill>
                  <a:srgbClr val="333333"/>
                </a:solidFill>
                <a:latin typeface="Open Sans" panose="020F0502020204030204" pitchFamily="34" charset="0"/>
              </a:rPr>
              <a:t>Declerck</a:t>
            </a:r>
            <a:r>
              <a:rPr lang="en-US" altLang="zh-CN" dirty="0">
                <a:solidFill>
                  <a:srgbClr val="333333"/>
                </a:solidFill>
                <a:latin typeface="Open Sans" panose="020F0502020204030204" pitchFamily="34" charset="0"/>
              </a:rPr>
              <a:t>, Christophe </a:t>
            </a:r>
            <a:r>
              <a:rPr lang="en-US" altLang="zh-CN" dirty="0" err="1" smtClean="0">
                <a:solidFill>
                  <a:srgbClr val="333333"/>
                </a:solidFill>
                <a:latin typeface="Open Sans" panose="020F0502020204030204" pitchFamily="34" charset="0"/>
              </a:rPr>
              <a:t>Boone,Paloma</a:t>
            </a:r>
            <a:r>
              <a:rPr lang="en-US" altLang="zh-CN" dirty="0" smtClean="0">
                <a:solidFill>
                  <a:srgbClr val="333333"/>
                </a:solidFill>
                <a:latin typeface="Open Sans" panose="020F0502020204030204" pitchFamily="34" charset="0"/>
              </a:rPr>
              <a:t> </a:t>
            </a:r>
            <a:r>
              <a:rPr lang="en-US" altLang="zh-CN" dirty="0">
                <a:solidFill>
                  <a:srgbClr val="333333"/>
                </a:solidFill>
                <a:latin typeface="Open Sans" panose="020F0502020204030204" pitchFamily="34" charset="0"/>
              </a:rPr>
              <a:t>Diaz-Gutiérrez, and Bruno </a:t>
            </a:r>
            <a:r>
              <a:rPr lang="en-US" altLang="zh-CN" dirty="0" smtClean="0">
                <a:solidFill>
                  <a:srgbClr val="333333"/>
                </a:solidFill>
                <a:latin typeface="Open Sans" panose="020F0502020204030204" pitchFamily="34" charset="0"/>
              </a:rPr>
              <a:t>Lambert Faculty </a:t>
            </a:r>
            <a:r>
              <a:rPr lang="en-US" altLang="zh-CN" dirty="0">
                <a:solidFill>
                  <a:srgbClr val="333333"/>
                </a:solidFill>
                <a:latin typeface="Open Sans" panose="020F0502020204030204" pitchFamily="34" charset="0"/>
              </a:rPr>
              <a:t>of Business and Economics, University of Antwerp</a:t>
            </a:r>
            <a:endParaRPr lang="en-US" altLang="zh-CN" dirty="0"/>
          </a:p>
          <a:p>
            <a:r>
              <a:rPr lang="en-US" altLang="zh-CN" dirty="0"/>
              <a:t>                                                                    </a:t>
            </a:r>
            <a:r>
              <a:rPr lang="zh-CN" altLang="en-US" dirty="0"/>
              <a:t>报告人：韩佳豪</a:t>
            </a:r>
          </a:p>
        </p:txBody>
      </p:sp>
    </p:spTree>
    <p:extLst>
      <p:ext uri="{BB962C8B-B14F-4D97-AF65-F5344CB8AC3E}">
        <p14:creationId xmlns:p14="http://schemas.microsoft.com/office/powerpoint/2010/main" val="1181422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47373" y="313592"/>
            <a:ext cx="8915400" cy="3777622"/>
          </a:xfrm>
        </p:spPr>
        <p:txBody>
          <a:bodyPr>
            <a:normAutofit lnSpcReduction="10000"/>
          </a:bodyPr>
          <a:lstStyle/>
          <a:p>
            <a:pPr marL="0" indent="0">
              <a:buNone/>
            </a:pPr>
            <a:r>
              <a:rPr lang="en-US" altLang="zh-CN" dirty="0" err="1">
                <a:latin typeface="Times New Roman Regular"/>
              </a:rPr>
              <a:t>P</a:t>
            </a:r>
            <a:r>
              <a:rPr lang="en-US" altLang="zh-CN" dirty="0" err="1" smtClean="0">
                <a:latin typeface="Times New Roman Regular"/>
              </a:rPr>
              <a:t>OWERxDA</a:t>
            </a:r>
            <a:r>
              <a:rPr lang="en-US" altLang="zh-CN" dirty="0" smtClean="0">
                <a:latin typeface="Times New Roman Regular"/>
              </a:rPr>
              <a:t>-IE: The </a:t>
            </a:r>
            <a:r>
              <a:rPr lang="en-US" altLang="zh-CN" dirty="0">
                <a:solidFill>
                  <a:srgbClr val="FF0000"/>
                </a:solidFill>
                <a:latin typeface="Times New Roman Regular"/>
              </a:rPr>
              <a:t>tolerance for inequality </a:t>
            </a:r>
            <a:r>
              <a:rPr lang="en-US" altLang="zh-CN" dirty="0">
                <a:latin typeface="Times New Roman Regular"/>
              </a:rPr>
              <a:t>in DA-IE is reduced specifically when people feel </a:t>
            </a:r>
            <a:r>
              <a:rPr lang="en-US" altLang="zh-CN" dirty="0" smtClean="0">
                <a:latin typeface="Times New Roman Regular"/>
              </a:rPr>
              <a:t>entitled.</a:t>
            </a:r>
            <a:r>
              <a:rPr lang="en-US" altLang="zh-CN" dirty="0">
                <a:latin typeface="Times New Roman Regular"/>
              </a:rPr>
              <a:t> we would expect concurrent </a:t>
            </a:r>
            <a:r>
              <a:rPr lang="en-US" altLang="zh-CN" dirty="0" smtClean="0">
                <a:latin typeface="Times New Roman Regular"/>
              </a:rPr>
              <a:t>amygdala(</a:t>
            </a:r>
            <a:r>
              <a:rPr lang="zh-CN" altLang="en-US" dirty="0" smtClean="0">
                <a:latin typeface="Times New Roman Regular"/>
              </a:rPr>
              <a:t>杏仁核</a:t>
            </a:r>
            <a:r>
              <a:rPr lang="en-US" altLang="zh-CN" dirty="0" smtClean="0">
                <a:latin typeface="Times New Roman Regular"/>
              </a:rPr>
              <a:t>) </a:t>
            </a:r>
            <a:r>
              <a:rPr lang="en-US" altLang="zh-CN" dirty="0">
                <a:latin typeface="Times New Roman Regular"/>
              </a:rPr>
              <a:t>and </a:t>
            </a:r>
            <a:r>
              <a:rPr lang="en-US" altLang="zh-CN" dirty="0" smtClean="0">
                <a:latin typeface="Times New Roman Regular"/>
              </a:rPr>
              <a:t>insula</a:t>
            </a:r>
            <a:r>
              <a:rPr lang="en-US" altLang="zh-CN" dirty="0">
                <a:latin typeface="Times New Roman Regular"/>
              </a:rPr>
              <a:t>(</a:t>
            </a:r>
            <a:r>
              <a:rPr lang="zh-CN" altLang="en-US" dirty="0" smtClean="0">
                <a:latin typeface="Times New Roman Regular"/>
              </a:rPr>
              <a:t>脑岛</a:t>
            </a:r>
            <a:r>
              <a:rPr lang="en-US" altLang="zh-CN" dirty="0" smtClean="0">
                <a:latin typeface="Times New Roman Regular"/>
              </a:rPr>
              <a:t>) </a:t>
            </a:r>
            <a:r>
              <a:rPr lang="en-US" altLang="zh-CN" dirty="0">
                <a:latin typeface="Times New Roman Regular"/>
              </a:rPr>
              <a:t>activation</a:t>
            </a:r>
            <a:r>
              <a:rPr lang="en-US" altLang="zh-CN" dirty="0" smtClean="0">
                <a:latin typeface="Times New Roman Regular"/>
              </a:rPr>
              <a:t>.</a:t>
            </a:r>
          </a:p>
          <a:p>
            <a:endParaRPr lang="en-US" altLang="zh-CN" dirty="0">
              <a:latin typeface="Times New Roman Regular"/>
            </a:endParaRPr>
          </a:p>
          <a:p>
            <a:pPr marL="0" indent="0">
              <a:buNone/>
            </a:pPr>
            <a:r>
              <a:rPr lang="en-US" altLang="zh-CN" dirty="0" err="1" smtClean="0">
                <a:latin typeface="Times New Roman Regular"/>
              </a:rPr>
              <a:t>POWERxA</a:t>
            </a:r>
            <a:r>
              <a:rPr lang="en-US" altLang="zh-CN" dirty="0" smtClean="0">
                <a:latin typeface="Times New Roman Regular"/>
              </a:rPr>
              <a:t>-IE: Because </a:t>
            </a:r>
            <a:r>
              <a:rPr lang="en-US" altLang="zh-CN" dirty="0">
                <a:latin typeface="Times New Roman Regular"/>
              </a:rPr>
              <a:t>power </a:t>
            </a:r>
            <a:r>
              <a:rPr lang="en-US" altLang="zh-CN" dirty="0">
                <a:solidFill>
                  <a:srgbClr val="FF0000"/>
                </a:solidFill>
                <a:latin typeface="Times New Roman Regular"/>
              </a:rPr>
              <a:t>increases</a:t>
            </a:r>
            <a:r>
              <a:rPr lang="en-US" altLang="zh-CN" dirty="0">
                <a:latin typeface="Times New Roman Regular"/>
              </a:rPr>
              <a:t> entitlement through increased social distance and social norms that legitimize greed, A-IE is expected to be weaker for the powerful. compared to individuals of high social status, those with a </a:t>
            </a:r>
            <a:r>
              <a:rPr lang="en-US" altLang="zh-CN" dirty="0">
                <a:solidFill>
                  <a:srgbClr val="FF0000"/>
                </a:solidFill>
                <a:latin typeface="Times New Roman Regular"/>
              </a:rPr>
              <a:t>lower social status </a:t>
            </a:r>
            <a:r>
              <a:rPr lang="en-US" altLang="zh-CN" dirty="0">
                <a:latin typeface="Times New Roman Regular"/>
              </a:rPr>
              <a:t>were more prone to </a:t>
            </a:r>
            <a:r>
              <a:rPr lang="en-US" altLang="zh-CN" dirty="0" err="1">
                <a:solidFill>
                  <a:srgbClr val="FF0000"/>
                </a:solidFill>
                <a:latin typeface="Times New Roman Regular"/>
              </a:rPr>
              <a:t>mentalize</a:t>
            </a:r>
            <a:r>
              <a:rPr lang="en-US" altLang="zh-CN" dirty="0">
                <a:latin typeface="Times New Roman Regular"/>
              </a:rPr>
              <a:t>, which corresponded with greater activity in the </a:t>
            </a:r>
            <a:r>
              <a:rPr lang="en-US" altLang="zh-CN" dirty="0" err="1" smtClean="0">
                <a:latin typeface="Times New Roman Regular"/>
              </a:rPr>
              <a:t>precuneus</a:t>
            </a:r>
            <a:r>
              <a:rPr lang="zh-CN" altLang="en-US" dirty="0" smtClean="0">
                <a:latin typeface="Times New Roman Regular"/>
              </a:rPr>
              <a:t>（楔前叶）</a:t>
            </a:r>
            <a:r>
              <a:rPr lang="en-US" altLang="zh-CN" dirty="0" smtClean="0">
                <a:latin typeface="Times New Roman Regular"/>
              </a:rPr>
              <a:t> </a:t>
            </a:r>
            <a:r>
              <a:rPr lang="en-US" altLang="zh-CN" dirty="0">
                <a:latin typeface="Times New Roman Regular"/>
              </a:rPr>
              <a:t>and </a:t>
            </a:r>
            <a:r>
              <a:rPr lang="en-US" altLang="zh-CN" dirty="0" err="1">
                <a:latin typeface="Times New Roman Regular"/>
              </a:rPr>
              <a:t>dorsomedial</a:t>
            </a:r>
            <a:r>
              <a:rPr lang="en-US" altLang="zh-CN" dirty="0">
                <a:latin typeface="Times New Roman Regular"/>
              </a:rPr>
              <a:t> prefrontal </a:t>
            </a:r>
            <a:r>
              <a:rPr lang="en-US" altLang="zh-CN" dirty="0" smtClean="0">
                <a:latin typeface="Times New Roman Regular"/>
              </a:rPr>
              <a:t>cortex</a:t>
            </a:r>
            <a:r>
              <a:rPr lang="zh-CN" altLang="en-US" dirty="0" smtClean="0">
                <a:latin typeface="Times New Roman Regular"/>
              </a:rPr>
              <a:t>（</a:t>
            </a:r>
            <a:r>
              <a:rPr lang="zh-CN" altLang="en-US" dirty="0">
                <a:latin typeface="Times New Roman Regular"/>
              </a:rPr>
              <a:t>背内侧前额叶皮层</a:t>
            </a:r>
            <a:r>
              <a:rPr lang="zh-CN" altLang="en-US" dirty="0" smtClean="0">
                <a:latin typeface="Times New Roman Regular"/>
              </a:rPr>
              <a:t>）</a:t>
            </a:r>
            <a:r>
              <a:rPr lang="en-US" altLang="zh-CN" dirty="0" smtClean="0">
                <a:latin typeface="Times New Roman Regular"/>
              </a:rPr>
              <a:t>.PS:</a:t>
            </a:r>
            <a:r>
              <a:rPr lang="zh-CN" altLang="en-US" dirty="0" smtClean="0">
                <a:latin typeface="Times New Roman Regular"/>
              </a:rPr>
              <a:t>楔前叶</a:t>
            </a:r>
            <a:r>
              <a:rPr lang="zh-CN" altLang="en-US" dirty="0">
                <a:latin typeface="Times New Roman Regular"/>
              </a:rPr>
              <a:t>是顶上小叶的一部分，位于大脑半球内侧。它位于楔叶前部（枕叶上部</a:t>
            </a:r>
            <a:r>
              <a:rPr lang="zh-CN" altLang="en-US" dirty="0" smtClean="0">
                <a:latin typeface="Times New Roman Regular"/>
              </a:rPr>
              <a:t>）</a:t>
            </a:r>
            <a:r>
              <a:rPr lang="en-US" altLang="zh-CN" dirty="0" smtClean="0">
                <a:latin typeface="Times New Roman Regular"/>
              </a:rPr>
              <a:t>,</a:t>
            </a:r>
            <a:r>
              <a:rPr lang="zh-CN" altLang="en-US" dirty="0" smtClean="0">
                <a:latin typeface="Times New Roman Regular"/>
              </a:rPr>
              <a:t>与</a:t>
            </a:r>
            <a:r>
              <a:rPr lang="zh-CN" altLang="en-US" dirty="0">
                <a:latin typeface="Times New Roman Regular"/>
              </a:rPr>
              <a:t>许多高水平的认知功能有关，如情景记忆，自我相关的信息处理，以及意识的各个</a:t>
            </a:r>
            <a:r>
              <a:rPr lang="zh-CN" altLang="en-US" dirty="0" smtClean="0">
                <a:latin typeface="Times New Roman Regular"/>
              </a:rPr>
              <a:t>方面</a:t>
            </a:r>
            <a:r>
              <a:rPr lang="en-US" altLang="zh-CN" dirty="0" smtClean="0">
                <a:latin typeface="Times New Roman Regular"/>
              </a:rPr>
              <a:t>.                                   </a:t>
            </a:r>
            <a:r>
              <a:rPr lang="zh-CN" altLang="en-US" dirty="0" smtClean="0">
                <a:solidFill>
                  <a:srgbClr val="FF0000"/>
                </a:solidFill>
                <a:latin typeface="Times New Roman Regular"/>
              </a:rPr>
              <a:t>社会</a:t>
            </a:r>
            <a:r>
              <a:rPr lang="zh-CN" altLang="en-US" dirty="0">
                <a:solidFill>
                  <a:srgbClr val="FF0000"/>
                </a:solidFill>
                <a:latin typeface="Times New Roman Regular"/>
              </a:rPr>
              <a:t>过程在功能上</a:t>
            </a:r>
            <a:r>
              <a:rPr lang="zh-CN" altLang="en-US" dirty="0" smtClean="0">
                <a:solidFill>
                  <a:srgbClr val="FF0000"/>
                </a:solidFill>
                <a:latin typeface="Times New Roman Regular"/>
              </a:rPr>
              <a:t>与</a:t>
            </a:r>
            <a:r>
              <a:rPr lang="en-US" altLang="zh-CN" dirty="0" err="1">
                <a:solidFill>
                  <a:srgbClr val="FF0000"/>
                </a:solidFill>
                <a:latin typeface="Times New Roman Regular"/>
              </a:rPr>
              <a:t>dm</a:t>
            </a:r>
            <a:r>
              <a:rPr lang="en-US" altLang="zh-CN" dirty="0" err="1" smtClean="0">
                <a:solidFill>
                  <a:srgbClr val="FF0000"/>
                </a:solidFill>
                <a:latin typeface="Times New Roman Regular"/>
              </a:rPr>
              <a:t>PFC</a:t>
            </a:r>
            <a:r>
              <a:rPr lang="en-US" altLang="zh-CN" dirty="0" smtClean="0">
                <a:solidFill>
                  <a:srgbClr val="FF0000"/>
                </a:solidFill>
                <a:latin typeface="Times New Roman Regular"/>
              </a:rPr>
              <a:t> </a:t>
            </a:r>
            <a:r>
              <a:rPr lang="zh-CN" altLang="en-US" dirty="0">
                <a:solidFill>
                  <a:srgbClr val="FF0000"/>
                </a:solidFill>
                <a:latin typeface="Times New Roman Regular"/>
              </a:rPr>
              <a:t>相关</a:t>
            </a:r>
            <a:endParaRPr lang="en-US" altLang="zh-CN" dirty="0" smtClean="0">
              <a:solidFill>
                <a:srgbClr val="FF0000"/>
              </a:solidFill>
              <a:latin typeface="Times New Roman Regular"/>
            </a:endParaRPr>
          </a:p>
          <a:p>
            <a:pPr marL="0" indent="0">
              <a:buNone/>
            </a:pPr>
            <a:endParaRPr lang="en-US" altLang="zh-CN" dirty="0"/>
          </a:p>
          <a:p>
            <a:pPr marL="0" indent="0">
              <a:buNone/>
            </a:pPr>
            <a:endParaRPr lang="en-US" altLang="zh-CN" dirty="0" smtClean="0"/>
          </a:p>
          <a:p>
            <a:pPr marL="0" indent="0">
              <a:buNone/>
            </a:pPr>
            <a:endParaRPr lang="en-US" altLang="zh-CN" dirty="0"/>
          </a:p>
        </p:txBody>
      </p:sp>
      <p:pic>
        <p:nvPicPr>
          <p:cNvPr id="2050" name="Picture 2" descr="C:\Users\lenovo\Desktop\MYPN))8`0NW}CXSZB8@S5}J.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282" y="4116702"/>
            <a:ext cx="3200401" cy="26384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332" y="4065265"/>
            <a:ext cx="5970954" cy="274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078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 xmlns:a16="http://schemas.microsoft.com/office/drawing/2014/main" id="{66569D5C-E51E-8FB7-18E8-8378CA90F1AF}"/>
              </a:ext>
            </a:extLst>
          </p:cNvPr>
          <p:cNvGrpSpPr/>
          <p:nvPr/>
        </p:nvGrpSpPr>
        <p:grpSpPr>
          <a:xfrm>
            <a:off x="0" y="-89220"/>
            <a:ext cx="11974460" cy="874190"/>
            <a:chOff x="217540" y="1"/>
            <a:chExt cx="11974460" cy="874190"/>
          </a:xfrm>
        </p:grpSpPr>
        <p:sp>
          <p:nvSpPr>
            <p:cNvPr id="8" name="PA-矩形 7">
              <a:extLst>
                <a:ext uri="{FF2B5EF4-FFF2-40B4-BE49-F238E27FC236}">
                  <a16:creationId xmlns="" xmlns:a16="http://schemas.microsoft.com/office/drawing/2014/main" id="{8F8A275F-CC86-80C4-0F0D-250DA4ECDDA7}"/>
                </a:ext>
              </a:extLst>
            </p:cNvPr>
            <p:cNvSpPr/>
            <p:nvPr>
              <p:custDataLst>
                <p:tags r:id="rId1"/>
              </p:custDataLst>
            </p:nvPr>
          </p:nvSpPr>
          <p:spPr>
            <a:xfrm>
              <a:off x="919706" y="43194"/>
              <a:ext cx="2185214" cy="830997"/>
            </a:xfrm>
            <a:prstGeom prst="rect">
              <a:avLst/>
            </a:prstGeom>
          </p:spPr>
          <p:txBody>
            <a:bodyPr wrap="none">
              <a:spAutoFit/>
            </a:bodyPr>
            <a:lstStyle/>
            <a:p>
              <a:r>
                <a:rPr lang="zh-CN" altLang="en-US" sz="2400" dirty="0">
                  <a:solidFill>
                    <a:srgbClr val="201F42"/>
                  </a:solidFill>
                  <a:latin typeface="黑体" panose="02010609060101010101" pitchFamily="49" charset="-122"/>
                  <a:ea typeface="黑体" panose="02010609060101010101" pitchFamily="49" charset="-122"/>
                </a:rPr>
                <a:t>引言</a:t>
              </a:r>
              <a:r>
                <a:rPr lang="en-US" altLang="zh-CN" sz="2400" dirty="0">
                  <a:solidFill>
                    <a:srgbClr val="201F42"/>
                  </a:solidFill>
                  <a:latin typeface="黑体" panose="02010609060101010101" pitchFamily="49" charset="-122"/>
                  <a:ea typeface="黑体" panose="02010609060101010101" pitchFamily="49" charset="-122"/>
                </a:rPr>
                <a:t>-</a:t>
              </a:r>
              <a:r>
                <a:rPr lang="zh-CN" altLang="en-US" sz="2400" dirty="0">
                  <a:solidFill>
                    <a:srgbClr val="201F42"/>
                  </a:solidFill>
                  <a:latin typeface="黑体" panose="02010609060101010101" pitchFamily="49" charset="-122"/>
                  <a:ea typeface="黑体" panose="02010609060101010101" pitchFamily="49" charset="-122"/>
                </a:rPr>
                <a:t>问题假设</a:t>
              </a:r>
            </a:p>
            <a:p>
              <a:endParaRPr lang="zh-CN" altLang="en-US" sz="2400" dirty="0">
                <a:solidFill>
                  <a:srgbClr val="201F42"/>
                </a:solidFill>
                <a:latin typeface="黑体" panose="02010609060101010101" pitchFamily="49" charset="-122"/>
                <a:ea typeface="黑体" panose="02010609060101010101" pitchFamily="49" charset="-122"/>
              </a:endParaRPr>
            </a:p>
          </p:txBody>
        </p:sp>
        <p:sp>
          <p:nvSpPr>
            <p:cNvPr id="9" name="PA-矩形 8">
              <a:extLst>
                <a:ext uri="{FF2B5EF4-FFF2-40B4-BE49-F238E27FC236}">
                  <a16:creationId xmlns="" xmlns:a16="http://schemas.microsoft.com/office/drawing/2014/main" id="{8D5E3580-BF23-7478-AD8E-7337DA518E63}"/>
                </a:ext>
              </a:extLst>
            </p:cNvPr>
            <p:cNvSpPr/>
            <p:nvPr>
              <p:custDataLst>
                <p:tags r:id="rId2"/>
              </p:custDataLst>
            </p:nvPr>
          </p:nvSpPr>
          <p:spPr>
            <a:xfrm>
              <a:off x="948280" y="521044"/>
              <a:ext cx="4571011" cy="2862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tx1">
                      <a:lumMod val="75000"/>
                      <a:lumOff val="25000"/>
                    </a:schemeClr>
                  </a:solidFill>
                  <a:latin typeface="Times New Roman" panose="02020603050405020304" pitchFamily="18" charset="0"/>
                  <a:ea typeface="思源黑体 CN Medium" panose="020B0600000000000000" pitchFamily="34" charset="-122"/>
                  <a:cs typeface="Times New Roman" panose="02020603050405020304" pitchFamily="18" charset="0"/>
                </a:rPr>
                <a:t>INTRODUCTION</a:t>
              </a:r>
            </a:p>
          </p:txBody>
        </p:sp>
        <p:grpSp>
          <p:nvGrpSpPr>
            <p:cNvPr id="10" name="组合 9">
              <a:extLst>
                <a:ext uri="{FF2B5EF4-FFF2-40B4-BE49-F238E27FC236}">
                  <a16:creationId xmlns="" xmlns:a16="http://schemas.microsoft.com/office/drawing/2014/main" id="{CF15FB46-B277-590D-7609-54D8545C00E3}"/>
                </a:ext>
              </a:extLst>
            </p:cNvPr>
            <p:cNvGrpSpPr/>
            <p:nvPr/>
          </p:nvGrpSpPr>
          <p:grpSpPr>
            <a:xfrm>
              <a:off x="217540" y="1"/>
              <a:ext cx="730741" cy="812800"/>
              <a:chOff x="117754" y="1"/>
              <a:chExt cx="730741" cy="812800"/>
            </a:xfrm>
          </p:grpSpPr>
          <p:sp>
            <p:nvSpPr>
              <p:cNvPr id="12" name="矩形 11">
                <a:extLst>
                  <a:ext uri="{FF2B5EF4-FFF2-40B4-BE49-F238E27FC236}">
                    <a16:creationId xmlns="" xmlns:a16="http://schemas.microsoft.com/office/drawing/2014/main" id="{5AAA6AA3-12D4-A647-9D78-9DE1620F1E07}"/>
                  </a:ext>
                </a:extLst>
              </p:cNvPr>
              <p:cNvSpPr/>
              <p:nvPr/>
            </p:nvSpPr>
            <p:spPr>
              <a:xfrm>
                <a:off x="120575" y="1"/>
                <a:ext cx="699345" cy="812800"/>
              </a:xfrm>
              <a:prstGeom prst="rect">
                <a:avLst/>
              </a:prstGeom>
              <a:solidFill>
                <a:srgbClr val="C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Medium" panose="020B0600000000000000" pitchFamily="34" charset="-122"/>
                  <a:ea typeface="思源黑体 CN Medium" panose="020B0600000000000000" pitchFamily="34" charset="-122"/>
                </a:endParaRPr>
              </a:p>
            </p:txBody>
          </p:sp>
          <p:sp>
            <p:nvSpPr>
              <p:cNvPr id="13" name="文本框 12">
                <a:extLst>
                  <a:ext uri="{FF2B5EF4-FFF2-40B4-BE49-F238E27FC236}">
                    <a16:creationId xmlns="" xmlns:a16="http://schemas.microsoft.com/office/drawing/2014/main" id="{543953B4-70C1-B5CD-D73D-EE67E1DF9888}"/>
                  </a:ext>
                </a:extLst>
              </p:cNvPr>
              <p:cNvSpPr txBox="1"/>
              <p:nvPr/>
            </p:nvSpPr>
            <p:spPr>
              <a:xfrm>
                <a:off x="117754" y="51021"/>
                <a:ext cx="730741" cy="705450"/>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en-US" altLang="zh-CN" sz="2400" dirty="0">
                    <a:solidFill>
                      <a:schemeClr val="bg1"/>
                    </a:solidFill>
                    <a:latin typeface="黑体" panose="02010609060101010101" pitchFamily="49" charset="-122"/>
                    <a:ea typeface="黑体" panose="02010609060101010101" pitchFamily="49" charset="-122"/>
                  </a:rPr>
                  <a:t>01</a:t>
                </a:r>
                <a:endParaRPr lang="zh-CN" altLang="en-US" sz="2400" dirty="0">
                  <a:solidFill>
                    <a:schemeClr val="bg1"/>
                  </a:solidFill>
                  <a:latin typeface="黑体" panose="02010609060101010101" pitchFamily="49" charset="-122"/>
                  <a:ea typeface="黑体" panose="02010609060101010101" pitchFamily="49" charset="-122"/>
                </a:endParaRPr>
              </a:p>
              <a:p>
                <a:pPr algn="ctr"/>
                <a:r>
                  <a:rPr lang="en-US" altLang="zh-CN" sz="1200" dirty="0">
                    <a:solidFill>
                      <a:schemeClr val="bg1"/>
                    </a:solidFill>
                    <a:latin typeface="黑体" panose="02010609060101010101" pitchFamily="49" charset="-122"/>
                    <a:ea typeface="黑体" panose="02010609060101010101" pitchFamily="49" charset="-122"/>
                  </a:rPr>
                  <a:t>PART</a:t>
                </a:r>
              </a:p>
            </p:txBody>
          </p:sp>
        </p:grpSp>
        <p:cxnSp>
          <p:nvCxnSpPr>
            <p:cNvPr id="11" name="直接连接符 10">
              <a:extLst>
                <a:ext uri="{FF2B5EF4-FFF2-40B4-BE49-F238E27FC236}">
                  <a16:creationId xmlns="" xmlns:a16="http://schemas.microsoft.com/office/drawing/2014/main" id="{2B3D8186-011D-60D4-32B1-C711929B1F77}"/>
                </a:ext>
              </a:extLst>
            </p:cNvPr>
            <p:cNvCxnSpPr>
              <a:cxnSpLocks/>
            </p:cNvCxnSpPr>
            <p:nvPr/>
          </p:nvCxnSpPr>
          <p:spPr>
            <a:xfrm>
              <a:off x="855194" y="497032"/>
              <a:ext cx="11336806" cy="98670"/>
            </a:xfrm>
            <a:prstGeom prst="line">
              <a:avLst/>
            </a:prstGeom>
            <a:ln w="28575">
              <a:solidFill>
                <a:srgbClr val="C10000"/>
              </a:solidFill>
            </a:ln>
          </p:spPr>
          <p:style>
            <a:lnRef idx="1">
              <a:schemeClr val="accent1"/>
            </a:lnRef>
            <a:fillRef idx="0">
              <a:schemeClr val="accent1"/>
            </a:fillRef>
            <a:effectRef idx="0">
              <a:schemeClr val="accent1"/>
            </a:effectRef>
            <a:fontRef idx="minor">
              <a:schemeClr val="tx1"/>
            </a:fontRef>
          </p:style>
        </p:cxnSp>
      </p:grpSp>
      <p:sp>
        <p:nvSpPr>
          <p:cNvPr id="14" name="内容占位符 2">
            <a:extLst>
              <a:ext uri="{FF2B5EF4-FFF2-40B4-BE49-F238E27FC236}">
                <a16:creationId xmlns="" xmlns:a16="http://schemas.microsoft.com/office/drawing/2014/main" id="{981913E0-79CD-7A41-854E-89D2BD776739}"/>
              </a:ext>
            </a:extLst>
          </p:cNvPr>
          <p:cNvSpPr>
            <a:spLocks noGrp="1"/>
          </p:cNvSpPr>
          <p:nvPr>
            <p:ph idx="1"/>
          </p:nvPr>
        </p:nvSpPr>
        <p:spPr>
          <a:xfrm>
            <a:off x="1567931" y="718120"/>
            <a:ext cx="9853888" cy="5943821"/>
          </a:xfrm>
        </p:spPr>
        <p:txBody>
          <a:bodyPr>
            <a:normAutofit fontScale="92500" lnSpcReduction="10000"/>
          </a:bodyPr>
          <a:lstStyle/>
          <a:p>
            <a:pPr marL="0" indent="0">
              <a:buNone/>
            </a:pPr>
            <a:r>
              <a:rPr lang="en-US" altLang="zh-CN" sz="2000" dirty="0">
                <a:solidFill>
                  <a:schemeClr val="tx1">
                    <a:lumMod val="85000"/>
                    <a:lumOff val="15000"/>
                  </a:schemeClr>
                </a:solidFill>
                <a:latin typeface="Times New Roman Regular" panose="02020603050405020304" charset="0"/>
                <a:ea typeface="黑体" charset="0"/>
                <a:cs typeface="Times New Roman Regular" panose="02020603050405020304" charset="0"/>
              </a:rPr>
              <a:t>2 (group: </a:t>
            </a:r>
            <a:r>
              <a:rPr lang="en-US" altLang="zh-CN" sz="2000" dirty="0" smtClean="0">
                <a:solidFill>
                  <a:schemeClr val="tx1">
                    <a:lumMod val="85000"/>
                    <a:lumOff val="15000"/>
                  </a:schemeClr>
                </a:solidFill>
                <a:latin typeface="Times New Roman Regular" panose="02020603050405020304" charset="0"/>
                <a:ea typeface="黑体" charset="0"/>
                <a:cs typeface="Times New Roman Regular" panose="02020603050405020304" charset="0"/>
              </a:rPr>
              <a:t>POWER</a:t>
            </a:r>
            <a:r>
              <a:rPr lang="zh-CN" altLang="en-US" sz="2000" dirty="0">
                <a:solidFill>
                  <a:schemeClr val="tx1">
                    <a:lumMod val="85000"/>
                    <a:lumOff val="15000"/>
                  </a:schemeClr>
                </a:solidFill>
                <a:latin typeface="Times New Roman Regular" panose="02020603050405020304" charset="0"/>
                <a:ea typeface="黑体" charset="0"/>
                <a:cs typeface="Times New Roman Regular" panose="02020603050405020304" charset="0"/>
              </a:rPr>
              <a:t>）</a:t>
            </a:r>
            <a:r>
              <a:rPr lang="en-US" altLang="zh-CN" sz="2000" dirty="0" smtClean="0">
                <a:solidFill>
                  <a:schemeClr val="tx1">
                    <a:lumMod val="85000"/>
                    <a:lumOff val="15000"/>
                  </a:schemeClr>
                </a:solidFill>
                <a:latin typeface="Times New Roman Regular" panose="02020603050405020304" charset="0"/>
                <a:ea typeface="黑体" charset="0"/>
                <a:cs typeface="Times New Roman Regular" panose="02020603050405020304" charset="0"/>
              </a:rPr>
              <a:t> </a:t>
            </a:r>
            <a:r>
              <a:rPr lang="en-US" altLang="zh-CN" sz="2000" dirty="0">
                <a:solidFill>
                  <a:schemeClr val="tx1">
                    <a:lumMod val="85000"/>
                    <a:lumOff val="15000"/>
                  </a:schemeClr>
                </a:solidFill>
                <a:latin typeface="Times New Roman Regular" panose="02020603050405020304" charset="0"/>
                <a:ea typeface="黑体" charset="0"/>
                <a:cs typeface="Times New Roman Regular" panose="02020603050405020304" charset="0"/>
              </a:rPr>
              <a:t>× 2 </a:t>
            </a:r>
            <a:r>
              <a:rPr lang="en-US" altLang="zh-CN" sz="2000" dirty="0" smtClean="0">
                <a:solidFill>
                  <a:schemeClr val="tx1">
                    <a:lumMod val="85000"/>
                    <a:lumOff val="15000"/>
                  </a:schemeClr>
                </a:solidFill>
                <a:latin typeface="Times New Roman Regular" panose="02020603050405020304" charset="0"/>
                <a:ea typeface="黑体" charset="0"/>
                <a:cs typeface="Times New Roman Regular" panose="02020603050405020304" charset="0"/>
              </a:rPr>
              <a:t>(DA-IE</a:t>
            </a:r>
            <a:r>
              <a:rPr lang="zh-CN" altLang="en-US" sz="2000" dirty="0" smtClean="0">
                <a:solidFill>
                  <a:schemeClr val="tx1">
                    <a:lumMod val="85000"/>
                    <a:lumOff val="15000"/>
                  </a:schemeClr>
                </a:solidFill>
                <a:latin typeface="Times New Roman Regular" panose="02020603050405020304" charset="0"/>
                <a:ea typeface="黑体" charset="0"/>
                <a:cs typeface="Times New Roman Regular" panose="02020603050405020304" charset="0"/>
              </a:rPr>
              <a:t>；</a:t>
            </a:r>
            <a:r>
              <a:rPr lang="en-US" altLang="zh-CN" sz="2000" dirty="0" smtClean="0">
                <a:solidFill>
                  <a:schemeClr val="tx1">
                    <a:lumMod val="85000"/>
                    <a:lumOff val="15000"/>
                  </a:schemeClr>
                </a:solidFill>
                <a:latin typeface="Times New Roman Regular" panose="02020603050405020304" charset="0"/>
                <a:ea typeface="黑体" charset="0"/>
                <a:cs typeface="Times New Roman Regular" panose="02020603050405020304" charset="0"/>
              </a:rPr>
              <a:t>A-IE) </a:t>
            </a:r>
            <a:r>
              <a:rPr lang="en-US" altLang="zh-CN" sz="2000" dirty="0">
                <a:solidFill>
                  <a:schemeClr val="tx1">
                    <a:lumMod val="85000"/>
                    <a:lumOff val="15000"/>
                  </a:schemeClr>
                </a:solidFill>
                <a:latin typeface="Times New Roman Regular" panose="02020603050405020304" charset="0"/>
                <a:ea typeface="黑体" charset="0"/>
                <a:cs typeface="Times New Roman Regular" panose="02020603050405020304" charset="0"/>
              </a:rPr>
              <a:t>× 2 </a:t>
            </a:r>
            <a:r>
              <a:rPr lang="zh-CN" altLang="en-US" sz="2000" dirty="0" smtClean="0">
                <a:solidFill>
                  <a:schemeClr val="tx1">
                    <a:lumMod val="85000"/>
                    <a:lumOff val="15000"/>
                  </a:schemeClr>
                </a:solidFill>
                <a:latin typeface="Times New Roman Regular" panose="02020603050405020304" charset="0"/>
                <a:ea typeface="黑体" charset="0"/>
                <a:cs typeface="Times New Roman Regular" panose="02020603050405020304" charset="0"/>
              </a:rPr>
              <a:t>（</a:t>
            </a:r>
            <a:r>
              <a:rPr lang="en-US" altLang="zh-CN" sz="2000" dirty="0" smtClean="0">
                <a:solidFill>
                  <a:schemeClr val="tx1">
                    <a:lumMod val="85000"/>
                    <a:lumOff val="15000"/>
                  </a:schemeClr>
                </a:solidFill>
                <a:latin typeface="Times New Roman Regular" panose="02020603050405020304" charset="0"/>
                <a:ea typeface="黑体" charset="0"/>
                <a:cs typeface="Times New Roman Regular" panose="02020603050405020304" charset="0"/>
              </a:rPr>
              <a:t>SOV</a:t>
            </a:r>
            <a:r>
              <a:rPr lang="zh-CN" altLang="en-US" sz="2000" dirty="0" smtClean="0">
                <a:solidFill>
                  <a:schemeClr val="tx1">
                    <a:lumMod val="85000"/>
                    <a:lumOff val="15000"/>
                  </a:schemeClr>
                </a:solidFill>
                <a:latin typeface="Times New Roman Regular" panose="02020603050405020304" charset="0"/>
                <a:ea typeface="黑体" charset="0"/>
                <a:cs typeface="Times New Roman Regular" panose="02020603050405020304" charset="0"/>
              </a:rPr>
              <a:t>：</a:t>
            </a:r>
            <a:r>
              <a:rPr lang="en-US" altLang="zh-CN" sz="2000" dirty="0" err="1" smtClean="0">
                <a:solidFill>
                  <a:schemeClr val="tx1">
                    <a:lumMod val="85000"/>
                    <a:lumOff val="15000"/>
                  </a:schemeClr>
                </a:solidFill>
                <a:latin typeface="Times New Roman Regular" panose="02020603050405020304" charset="0"/>
                <a:ea typeface="黑体" charset="0"/>
                <a:cs typeface="Times New Roman Regular" panose="02020603050405020304" charset="0"/>
              </a:rPr>
              <a:t>proselfs</a:t>
            </a:r>
            <a:r>
              <a:rPr lang="zh-CN" altLang="en-US" sz="2000" dirty="0" smtClean="0">
                <a:solidFill>
                  <a:schemeClr val="tx1">
                    <a:lumMod val="85000"/>
                    <a:lumOff val="15000"/>
                  </a:schemeClr>
                </a:solidFill>
                <a:latin typeface="Times New Roman Regular" panose="02020603050405020304" charset="0"/>
                <a:ea typeface="黑体" charset="0"/>
                <a:cs typeface="Times New Roman Regular" panose="02020603050405020304" charset="0"/>
              </a:rPr>
              <a:t>；</a:t>
            </a:r>
            <a:r>
              <a:rPr lang="en-US" altLang="zh-CN" sz="2000" dirty="0" err="1" smtClean="0">
                <a:solidFill>
                  <a:schemeClr val="tx1">
                    <a:lumMod val="85000"/>
                    <a:lumOff val="15000"/>
                  </a:schemeClr>
                </a:solidFill>
                <a:latin typeface="Times New Roman Regular" panose="02020603050405020304" charset="0"/>
                <a:ea typeface="黑体" charset="0"/>
                <a:cs typeface="Times New Roman Regular" panose="02020603050405020304" charset="0"/>
              </a:rPr>
              <a:t>prosocials</a:t>
            </a:r>
            <a:r>
              <a:rPr lang="zh-CN" altLang="en-US" sz="2000" dirty="0" smtClean="0">
                <a:solidFill>
                  <a:schemeClr val="tx1">
                    <a:lumMod val="85000"/>
                    <a:lumOff val="15000"/>
                  </a:schemeClr>
                </a:solidFill>
                <a:latin typeface="Times New Roman Regular" panose="02020603050405020304" charset="0"/>
                <a:ea typeface="黑体" charset="0"/>
                <a:cs typeface="Times New Roman Regular" panose="02020603050405020304" charset="0"/>
              </a:rPr>
              <a:t>）</a:t>
            </a:r>
            <a:endParaRPr lang="en-US" altLang="zh-CN" sz="2000" dirty="0" smtClean="0">
              <a:latin typeface="Times New Roman Regular"/>
              <a:ea typeface="宋体" panose="02010600030101010101" pitchFamily="2" charset="-122"/>
            </a:endParaRPr>
          </a:p>
          <a:p>
            <a:pPr marL="0" indent="0">
              <a:buNone/>
            </a:pPr>
            <a:endParaRPr lang="en-US" altLang="zh-CN" sz="2000" dirty="0">
              <a:latin typeface="Times New Roman Regular"/>
              <a:ea typeface="宋体" panose="02010600030101010101" pitchFamily="2" charset="-122"/>
            </a:endParaRPr>
          </a:p>
          <a:p>
            <a:pPr marL="0" indent="0">
              <a:buNone/>
            </a:pPr>
            <a:r>
              <a:rPr lang="en-US" altLang="zh-CN" sz="2000" dirty="0" smtClean="0">
                <a:latin typeface="Times New Roman Regular"/>
                <a:ea typeface="宋体" panose="02010600030101010101" pitchFamily="2" charset="-122"/>
              </a:rPr>
              <a:t>Hypothesis </a:t>
            </a:r>
            <a:r>
              <a:rPr lang="en-US" altLang="zh-CN" sz="2000" dirty="0">
                <a:latin typeface="Times New Roman Regular"/>
                <a:ea typeface="宋体" panose="02010600030101010101" pitchFamily="2" charset="-122"/>
              </a:rPr>
              <a:t>1: In DA-IE, having power over others increases </a:t>
            </a:r>
            <a:r>
              <a:rPr lang="en-US" altLang="zh-CN" sz="2000" dirty="0">
                <a:solidFill>
                  <a:srgbClr val="FF0000"/>
                </a:solidFill>
                <a:latin typeface="Times New Roman Regular"/>
                <a:ea typeface="宋体" panose="02010600030101010101" pitchFamily="2" charset="-122"/>
              </a:rPr>
              <a:t>inequity </a:t>
            </a:r>
            <a:r>
              <a:rPr lang="en-US" altLang="zh-CN" sz="2000" dirty="0" smtClean="0">
                <a:solidFill>
                  <a:srgbClr val="FF0000"/>
                </a:solidFill>
                <a:latin typeface="Times New Roman Regular"/>
                <a:ea typeface="宋体" panose="02010600030101010101" pitchFamily="2" charset="-122"/>
              </a:rPr>
              <a:t>aversion</a:t>
            </a:r>
            <a:r>
              <a:rPr lang="zh-CN" altLang="en-US" sz="2000" dirty="0">
                <a:solidFill>
                  <a:srgbClr val="FF0000"/>
                </a:solidFill>
                <a:latin typeface="Times New Roman Regular"/>
                <a:ea typeface="宋体" panose="02010600030101010101" pitchFamily="2" charset="-122"/>
              </a:rPr>
              <a:t>↑</a:t>
            </a:r>
            <a:r>
              <a:rPr lang="en-US" altLang="zh-CN" sz="2000" dirty="0" smtClean="0">
                <a:latin typeface="Times New Roman Regular"/>
                <a:ea typeface="宋体" panose="02010600030101010101" pitchFamily="2" charset="-122"/>
              </a:rPr>
              <a:t>. </a:t>
            </a:r>
            <a:r>
              <a:rPr lang="en-US" altLang="zh-CN" sz="2000" dirty="0">
                <a:latin typeface="Times New Roman Regular"/>
                <a:ea typeface="宋体" panose="02010600030101010101" pitchFamily="2" charset="-122"/>
              </a:rPr>
              <a:t>At the neural level, processing inequality when having power is associated with increased activation in brain regions involved in emotional aversion, namely, the </a:t>
            </a:r>
            <a:r>
              <a:rPr lang="en-US" altLang="zh-CN" sz="2000" dirty="0">
                <a:solidFill>
                  <a:srgbClr val="FF0000"/>
                </a:solidFill>
                <a:latin typeface="Times New Roman Regular"/>
                <a:ea typeface="宋体" panose="02010600030101010101" pitchFamily="2" charset="-122"/>
              </a:rPr>
              <a:t>insula and amygdala</a:t>
            </a:r>
            <a:r>
              <a:rPr lang="en-US" altLang="zh-CN" sz="2000" dirty="0" smtClean="0">
                <a:solidFill>
                  <a:srgbClr val="FF0000"/>
                </a:solidFill>
                <a:latin typeface="Times New Roman Regular"/>
                <a:ea typeface="宋体" panose="02010600030101010101" pitchFamily="2" charset="-122"/>
              </a:rPr>
              <a:t>.</a:t>
            </a:r>
          </a:p>
          <a:p>
            <a:pPr marL="0" indent="0">
              <a:buNone/>
            </a:pPr>
            <a:endParaRPr lang="en-US" altLang="zh-CN" sz="2000" dirty="0">
              <a:latin typeface="Times New Roman Regular"/>
              <a:ea typeface="宋体" panose="02010600030101010101" pitchFamily="2" charset="-122"/>
            </a:endParaRPr>
          </a:p>
          <a:p>
            <a:pPr marL="0" indent="0">
              <a:buNone/>
            </a:pPr>
            <a:r>
              <a:rPr lang="en-US" altLang="zh-CN" sz="2000" dirty="0">
                <a:latin typeface="Times New Roman Regular"/>
              </a:rPr>
              <a:t>Hypothesis 2a: In A-IE, having power over others </a:t>
            </a:r>
            <a:r>
              <a:rPr lang="en-US" altLang="zh-CN" sz="2000" dirty="0" smtClean="0">
                <a:latin typeface="Times New Roman Regular"/>
              </a:rPr>
              <a:t>decreases</a:t>
            </a:r>
            <a:r>
              <a:rPr lang="zh-CN" altLang="en-US" sz="2000" dirty="0">
                <a:latin typeface="Times New Roman Regular"/>
              </a:rPr>
              <a:t>↓</a:t>
            </a:r>
            <a:r>
              <a:rPr lang="en-US" altLang="zh-CN" sz="2000" dirty="0" smtClean="0">
                <a:latin typeface="Times New Roman Regular"/>
              </a:rPr>
              <a:t> </a:t>
            </a:r>
            <a:r>
              <a:rPr lang="en-US" altLang="zh-CN" sz="2000" dirty="0">
                <a:latin typeface="Times New Roman Regular"/>
              </a:rPr>
              <a:t>inequity aversion. At the neural level, processing inequality when having power is associated with </a:t>
            </a:r>
            <a:r>
              <a:rPr lang="en-US" altLang="zh-CN" sz="2000" dirty="0" smtClean="0">
                <a:latin typeface="Times New Roman Regular"/>
              </a:rPr>
              <a:t>decreased</a:t>
            </a:r>
            <a:r>
              <a:rPr lang="zh-CN" altLang="en-US" sz="2000" dirty="0">
                <a:latin typeface="Times New Roman Regular"/>
              </a:rPr>
              <a:t>↓</a:t>
            </a:r>
            <a:r>
              <a:rPr lang="en-US" altLang="zh-CN" sz="2000" dirty="0" smtClean="0">
                <a:latin typeface="Times New Roman Regular"/>
              </a:rPr>
              <a:t> </a:t>
            </a:r>
            <a:r>
              <a:rPr lang="en-US" altLang="zh-CN" sz="2000" dirty="0">
                <a:latin typeface="Times New Roman Regular"/>
              </a:rPr>
              <a:t>activation in brain regions associated with higher order cognitive control (</a:t>
            </a:r>
            <a:r>
              <a:rPr lang="en-US" altLang="zh-CN" sz="2000" dirty="0" err="1" smtClean="0">
                <a:latin typeface="Times New Roman Regular"/>
              </a:rPr>
              <a:t>dlPFC</a:t>
            </a:r>
            <a:r>
              <a:rPr lang="zh-CN" altLang="en-US" sz="2000" dirty="0" smtClean="0">
                <a:latin typeface="Times New Roman Regular"/>
              </a:rPr>
              <a:t>背外侧前额叶</a:t>
            </a:r>
            <a:r>
              <a:rPr lang="en-US" altLang="zh-CN" sz="2000" dirty="0" smtClean="0">
                <a:latin typeface="Times New Roman Regular"/>
              </a:rPr>
              <a:t>) </a:t>
            </a:r>
            <a:r>
              <a:rPr lang="en-US" altLang="zh-CN" sz="2000" dirty="0">
                <a:latin typeface="Times New Roman Regular"/>
              </a:rPr>
              <a:t>and </a:t>
            </a:r>
            <a:r>
              <a:rPr lang="en-US" altLang="zh-CN" sz="2000" dirty="0" err="1">
                <a:latin typeface="Times New Roman Regular"/>
              </a:rPr>
              <a:t>mentalizing</a:t>
            </a:r>
            <a:r>
              <a:rPr lang="en-US" altLang="zh-CN" sz="2000" dirty="0">
                <a:latin typeface="Times New Roman Regular"/>
              </a:rPr>
              <a:t> functions (</a:t>
            </a:r>
            <a:r>
              <a:rPr lang="en-US" altLang="zh-CN" sz="2000" dirty="0" smtClean="0">
                <a:latin typeface="Times New Roman Regular"/>
              </a:rPr>
              <a:t>TPJ</a:t>
            </a:r>
            <a:r>
              <a:rPr lang="zh-CN" altLang="en-US" sz="2000" dirty="0"/>
              <a:t>颞顶联合区</a:t>
            </a:r>
            <a:r>
              <a:rPr lang="en-US" altLang="zh-CN" sz="2000" dirty="0" smtClean="0">
                <a:latin typeface="Times New Roman Regular"/>
              </a:rPr>
              <a:t>, </a:t>
            </a:r>
            <a:r>
              <a:rPr lang="en-US" altLang="zh-CN" sz="2000" dirty="0" err="1" smtClean="0">
                <a:solidFill>
                  <a:srgbClr val="FF0000"/>
                </a:solidFill>
                <a:latin typeface="Times New Roman Regular"/>
              </a:rPr>
              <a:t>dmPFC</a:t>
            </a:r>
            <a:r>
              <a:rPr lang="zh-CN" altLang="en-US" sz="2000" dirty="0" smtClean="0">
                <a:solidFill>
                  <a:srgbClr val="FF0000"/>
                </a:solidFill>
                <a:latin typeface="Times New Roman Regular"/>
              </a:rPr>
              <a:t>背内侧前额叶</a:t>
            </a:r>
            <a:r>
              <a:rPr lang="en-US" altLang="zh-CN" sz="2000" dirty="0" smtClean="0">
                <a:latin typeface="Times New Roman Regular"/>
              </a:rPr>
              <a:t>, </a:t>
            </a:r>
            <a:r>
              <a:rPr lang="en-US" altLang="zh-CN" sz="2000" dirty="0" err="1" smtClean="0">
                <a:latin typeface="Times New Roman Regular"/>
              </a:rPr>
              <a:t>precuneus</a:t>
            </a:r>
            <a:r>
              <a:rPr lang="zh-CN" altLang="en-US" sz="2000" dirty="0" smtClean="0">
                <a:latin typeface="Times New Roman Regular"/>
              </a:rPr>
              <a:t>楔前叶</a:t>
            </a:r>
            <a:r>
              <a:rPr lang="en-US" altLang="zh-CN" sz="2000" dirty="0" smtClean="0">
                <a:latin typeface="Times New Roman Regular"/>
              </a:rPr>
              <a:t>).</a:t>
            </a:r>
            <a:endParaRPr lang="en-US" altLang="zh-CN" sz="2000" dirty="0" smtClean="0">
              <a:latin typeface="Times New Roman Regular"/>
            </a:endParaRPr>
          </a:p>
          <a:p>
            <a:pPr marL="0" indent="0">
              <a:buNone/>
            </a:pPr>
            <a:endParaRPr lang="en-US" altLang="zh-CN" sz="2000" dirty="0">
              <a:latin typeface="Times New Roman Regular"/>
              <a:ea typeface="宋体" panose="02010600030101010101" pitchFamily="2" charset="-122"/>
            </a:endParaRPr>
          </a:p>
          <a:p>
            <a:pPr marL="0" indent="0">
              <a:buNone/>
            </a:pPr>
            <a:r>
              <a:rPr lang="en-US" altLang="zh-CN" sz="2000" dirty="0">
                <a:latin typeface="Times New Roman Regular"/>
              </a:rPr>
              <a:t>Hypothesis 2b: In A-IE, having power over others </a:t>
            </a:r>
            <a:r>
              <a:rPr lang="en-US" altLang="zh-CN" sz="2000" dirty="0" smtClean="0">
                <a:latin typeface="Times New Roman Regular"/>
              </a:rPr>
              <a:t>reduces</a:t>
            </a:r>
            <a:r>
              <a:rPr lang="zh-CN" altLang="en-US" sz="2000" dirty="0" smtClean="0">
                <a:latin typeface="Times New Roman Regular"/>
              </a:rPr>
              <a:t>↓</a:t>
            </a:r>
            <a:r>
              <a:rPr lang="en-US" altLang="zh-CN" sz="2000" dirty="0" smtClean="0">
                <a:latin typeface="Times New Roman Regular"/>
              </a:rPr>
              <a:t> </a:t>
            </a:r>
            <a:r>
              <a:rPr lang="en-US" altLang="zh-CN" sz="2000" dirty="0">
                <a:latin typeface="Times New Roman Regular"/>
              </a:rPr>
              <a:t>inequity aversion especially for </a:t>
            </a:r>
            <a:r>
              <a:rPr lang="en-US" altLang="zh-CN" sz="2000" dirty="0" err="1">
                <a:solidFill>
                  <a:srgbClr val="FF0000"/>
                </a:solidFill>
                <a:latin typeface="Times New Roman Regular"/>
              </a:rPr>
              <a:t>proselfs</a:t>
            </a:r>
            <a:r>
              <a:rPr lang="en-US" altLang="zh-CN" sz="2000" dirty="0">
                <a:latin typeface="Times New Roman Regular"/>
              </a:rPr>
              <a:t>. At the neural level, for </a:t>
            </a:r>
            <a:r>
              <a:rPr lang="en-US" altLang="zh-CN" sz="2000" dirty="0" err="1">
                <a:latin typeface="Times New Roman Regular"/>
              </a:rPr>
              <a:t>proselfs</a:t>
            </a:r>
            <a:r>
              <a:rPr lang="en-US" altLang="zh-CN" sz="2000" dirty="0">
                <a:latin typeface="Times New Roman Regular"/>
              </a:rPr>
              <a:t> having power, processing inequality is associated with </a:t>
            </a:r>
            <a:r>
              <a:rPr lang="en-US" altLang="zh-CN" sz="2000" dirty="0" smtClean="0">
                <a:solidFill>
                  <a:srgbClr val="FF0000"/>
                </a:solidFill>
                <a:latin typeface="Times New Roman Regular"/>
              </a:rPr>
              <a:t>decreased</a:t>
            </a:r>
            <a:r>
              <a:rPr lang="zh-CN" altLang="en-US" sz="2000" dirty="0" smtClean="0">
                <a:solidFill>
                  <a:srgbClr val="FF0000"/>
                </a:solidFill>
                <a:latin typeface="Times New Roman Regular"/>
              </a:rPr>
              <a:t>降低↓</a:t>
            </a:r>
            <a:r>
              <a:rPr lang="en-US" altLang="zh-CN" sz="2000" dirty="0" smtClean="0">
                <a:latin typeface="Times New Roman Regular"/>
              </a:rPr>
              <a:t> </a:t>
            </a:r>
            <a:r>
              <a:rPr lang="en-US" altLang="zh-CN" sz="2000" dirty="0">
                <a:latin typeface="Times New Roman Regular"/>
              </a:rPr>
              <a:t>activation in cognitive control regions of the brain (</a:t>
            </a:r>
            <a:r>
              <a:rPr lang="en-US" altLang="zh-CN" sz="2000" dirty="0" err="1">
                <a:latin typeface="Times New Roman Regular"/>
              </a:rPr>
              <a:t>dlPFC</a:t>
            </a:r>
            <a:r>
              <a:rPr lang="en-US" altLang="zh-CN" sz="2000" dirty="0">
                <a:latin typeface="Times New Roman Regular"/>
              </a:rPr>
              <a:t>). For </a:t>
            </a:r>
            <a:r>
              <a:rPr lang="en-US" altLang="zh-CN" sz="2000" dirty="0" err="1">
                <a:latin typeface="Times New Roman Regular"/>
              </a:rPr>
              <a:t>prosocials</a:t>
            </a:r>
            <a:r>
              <a:rPr lang="en-US" altLang="zh-CN" sz="2000" dirty="0">
                <a:latin typeface="Times New Roman Regular"/>
              </a:rPr>
              <a:t> having power, processing inequality is associated with increased activation in these regions.</a:t>
            </a:r>
            <a:endParaRPr lang="en-US" altLang="zh-CN" sz="2000" dirty="0">
              <a:latin typeface="Times New Roman Regular"/>
              <a:ea typeface="宋体" panose="02010600030101010101" pitchFamily="2" charset="-122"/>
            </a:endParaRPr>
          </a:p>
        </p:txBody>
      </p:sp>
      <p:sp>
        <p:nvSpPr>
          <p:cNvPr id="2" name="圆角矩形 1">
            <a:hlinkClick r:id="rId4" action="ppaction://hlinksldjump"/>
          </p:cNvPr>
          <p:cNvSpPr/>
          <p:nvPr/>
        </p:nvSpPr>
        <p:spPr>
          <a:xfrm>
            <a:off x="493347" y="6268916"/>
            <a:ext cx="1379415" cy="40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hlinkClick r:id="rId4" action="ppaction://hlinksldjump"/>
              </a:rPr>
              <a:t>Ｂａｃｋ</a:t>
            </a:r>
            <a:endParaRPr lang="zh-CN" altLang="en-US" dirty="0"/>
          </a:p>
        </p:txBody>
      </p:sp>
      <p:sp>
        <p:nvSpPr>
          <p:cNvPr id="15" name="圆角矩形 14"/>
          <p:cNvSpPr/>
          <p:nvPr/>
        </p:nvSpPr>
        <p:spPr>
          <a:xfrm>
            <a:off x="9901507" y="6126872"/>
            <a:ext cx="1379415" cy="40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hlinkClick r:id="rId4" action="ppaction://hlinksldjump"/>
              </a:rPr>
              <a:t>Ｂａｃｋ</a:t>
            </a:r>
            <a:r>
              <a:rPr lang="en-US" altLang="zh-CN" dirty="0" smtClean="0">
                <a:hlinkClick r:id="rId5" action="ppaction://hlinksldjump"/>
              </a:rPr>
              <a:t>2</a:t>
            </a:r>
            <a:endParaRPr lang="zh-CN" altLang="en-US" dirty="0"/>
          </a:p>
        </p:txBody>
      </p:sp>
    </p:spTree>
    <p:extLst>
      <p:ext uri="{BB962C8B-B14F-4D97-AF65-F5344CB8AC3E}">
        <p14:creationId xmlns:p14="http://schemas.microsoft.com/office/powerpoint/2010/main" val="3229877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87062" y="751344"/>
            <a:ext cx="9442938" cy="3939540"/>
          </a:xfrm>
          <a:prstGeom prst="rect">
            <a:avLst/>
          </a:prstGeom>
        </p:spPr>
        <p:txBody>
          <a:bodyPr wrap="square">
            <a:spAutoFit/>
          </a:bodyPr>
          <a:lstStyle/>
          <a:p>
            <a:r>
              <a:rPr lang="en-US" altLang="zh-CN" sz="2400" b="1" dirty="0" smtClean="0"/>
              <a:t>FMRI</a:t>
            </a:r>
            <a:r>
              <a:rPr lang="zh-CN" altLang="en-US" sz="2400" b="1" dirty="0" smtClean="0"/>
              <a:t>检验</a:t>
            </a:r>
            <a:endParaRPr lang="en-US" altLang="zh-CN" sz="2400" b="1" dirty="0" smtClean="0"/>
          </a:p>
          <a:p>
            <a:endParaRPr lang="en-US" altLang="zh-CN" dirty="0"/>
          </a:p>
          <a:p>
            <a:r>
              <a:rPr lang="en-US" altLang="zh-CN" sz="1600" dirty="0" smtClean="0">
                <a:latin typeface="Times New Roman Regular"/>
              </a:rPr>
              <a:t>To </a:t>
            </a:r>
            <a:r>
              <a:rPr lang="en-US" altLang="zh-CN" sz="1600" dirty="0">
                <a:latin typeface="Times New Roman Regular"/>
              </a:rPr>
              <a:t>address Hypotheses 1 and 2a, contrasts were calculated according to power role, namely, [</a:t>
            </a:r>
            <a:r>
              <a:rPr lang="en-US" altLang="zh-CN" sz="2000" b="1" dirty="0" err="1">
                <a:latin typeface="Times New Roman Regular"/>
              </a:rPr>
              <a:t>Teammate</a:t>
            </a:r>
            <a:r>
              <a:rPr lang="en-US" altLang="zh-CN" sz="1050" dirty="0" err="1">
                <a:latin typeface="Times New Roman Regular"/>
              </a:rPr>
              <a:t>DA-IE×Difference</a:t>
            </a:r>
            <a:r>
              <a:rPr lang="en-US" altLang="zh-CN" sz="1050" dirty="0">
                <a:latin typeface="Times New Roman Regular"/>
              </a:rPr>
              <a:t>&gt;baseline</a:t>
            </a:r>
            <a:r>
              <a:rPr lang="en-US" altLang="zh-CN" sz="1600" dirty="0">
                <a:latin typeface="Times New Roman Regular"/>
              </a:rPr>
              <a:t> &gt;</a:t>
            </a:r>
            <a:r>
              <a:rPr lang="en-US" altLang="zh-CN" sz="2000" b="1" dirty="0" err="1" smtClean="0">
                <a:latin typeface="Times New Roman Regular"/>
              </a:rPr>
              <a:t>Leader</a:t>
            </a:r>
            <a:r>
              <a:rPr lang="en-US" altLang="zh-CN" sz="1050" dirty="0" err="1" smtClean="0">
                <a:latin typeface="Times New Roman Regular"/>
              </a:rPr>
              <a:t>DA-IE×Difference</a:t>
            </a:r>
            <a:r>
              <a:rPr lang="en-US" altLang="zh-CN" sz="1050" dirty="0" smtClean="0">
                <a:latin typeface="Times New Roman Regular"/>
              </a:rPr>
              <a:t>&gt;baseline</a:t>
            </a:r>
            <a:r>
              <a:rPr lang="en-US" altLang="zh-CN" sz="1600" dirty="0">
                <a:latin typeface="Times New Roman Regular"/>
              </a:rPr>
              <a:t>], [</a:t>
            </a:r>
            <a:r>
              <a:rPr lang="en-US" altLang="zh-CN" sz="2000" b="1" dirty="0" err="1">
                <a:latin typeface="Times New Roman Regular"/>
              </a:rPr>
              <a:t>Leader</a:t>
            </a:r>
            <a:r>
              <a:rPr lang="en-US" altLang="zh-CN" sz="1050" dirty="0" err="1">
                <a:latin typeface="Times New Roman Regular"/>
              </a:rPr>
              <a:t>DA-IE×Difference</a:t>
            </a:r>
            <a:r>
              <a:rPr lang="en-US" altLang="zh-CN" sz="1050" dirty="0">
                <a:latin typeface="Times New Roman Regular"/>
              </a:rPr>
              <a:t>&gt;baseline</a:t>
            </a:r>
            <a:r>
              <a:rPr lang="en-US" altLang="zh-CN" sz="1600" dirty="0">
                <a:latin typeface="Times New Roman Regular"/>
              </a:rPr>
              <a:t> &gt; </a:t>
            </a:r>
            <a:r>
              <a:rPr lang="en-US" altLang="zh-CN" sz="2000" b="1" dirty="0" err="1">
                <a:latin typeface="Times New Roman Regular"/>
              </a:rPr>
              <a:t>Teammate</a:t>
            </a:r>
            <a:r>
              <a:rPr lang="en-US" altLang="zh-CN" sz="1050" dirty="0" err="1">
                <a:latin typeface="Times New Roman Regular"/>
              </a:rPr>
              <a:t>DA-IE×Difference</a:t>
            </a:r>
            <a:r>
              <a:rPr lang="en-US" altLang="zh-CN" sz="1050" dirty="0">
                <a:latin typeface="Times New Roman Regular"/>
              </a:rPr>
              <a:t>&gt;baseline</a:t>
            </a:r>
            <a:r>
              <a:rPr lang="en-US" altLang="zh-CN" sz="1600" dirty="0" smtClean="0">
                <a:latin typeface="Times New Roman Regular"/>
              </a:rPr>
              <a:t>]</a:t>
            </a:r>
          </a:p>
          <a:p>
            <a:endParaRPr lang="en-US" altLang="zh-CN" sz="1600" dirty="0" smtClean="0">
              <a:latin typeface="Times New Roman Regular"/>
            </a:endParaRPr>
          </a:p>
          <a:p>
            <a:r>
              <a:rPr lang="en-US" altLang="zh-CN" sz="1600" dirty="0" smtClean="0">
                <a:latin typeface="Times New Roman Regular"/>
              </a:rPr>
              <a:t>the </a:t>
            </a:r>
            <a:r>
              <a:rPr lang="en-US" altLang="zh-CN" sz="1600" dirty="0">
                <a:latin typeface="Times New Roman Regular"/>
              </a:rPr>
              <a:t>same contrasts substituting DA-IE with </a:t>
            </a:r>
            <a:r>
              <a:rPr lang="en-US" altLang="zh-CN" sz="1600" dirty="0" smtClean="0">
                <a:solidFill>
                  <a:srgbClr val="FF0000"/>
                </a:solidFill>
                <a:latin typeface="Times New Roman Regular"/>
              </a:rPr>
              <a:t>A-IE</a:t>
            </a:r>
            <a:r>
              <a:rPr lang="zh-CN" altLang="en-US" sz="1600" dirty="0" smtClean="0">
                <a:solidFill>
                  <a:srgbClr val="FF0000"/>
                </a:solidFill>
                <a:latin typeface="Times New Roman Regular"/>
              </a:rPr>
              <a:t>（</a:t>
            </a:r>
            <a:r>
              <a:rPr lang="en-US" altLang="zh-CN" sz="1600" dirty="0" smtClean="0">
                <a:solidFill>
                  <a:srgbClr val="FF0000"/>
                </a:solidFill>
                <a:latin typeface="Times New Roman Regular"/>
              </a:rPr>
              <a:t>AE</a:t>
            </a:r>
            <a:r>
              <a:rPr lang="zh-CN" altLang="en-US" sz="1600" dirty="0" smtClean="0">
                <a:solidFill>
                  <a:srgbClr val="FF0000"/>
                </a:solidFill>
                <a:latin typeface="Times New Roman Regular"/>
              </a:rPr>
              <a:t>处理同上）</a:t>
            </a:r>
            <a:r>
              <a:rPr lang="en-US" altLang="zh-CN" sz="1600" dirty="0" smtClean="0">
                <a:solidFill>
                  <a:srgbClr val="FF0000"/>
                </a:solidFill>
                <a:latin typeface="Times New Roman Regular"/>
              </a:rPr>
              <a:t>.</a:t>
            </a:r>
            <a:r>
              <a:rPr lang="en-US" altLang="zh-CN" sz="1600" dirty="0" smtClean="0">
                <a:latin typeface="Times New Roman Regular"/>
              </a:rPr>
              <a:t> These </a:t>
            </a:r>
            <a:r>
              <a:rPr lang="en-US" altLang="zh-CN" sz="1600" dirty="0">
                <a:latin typeface="Times New Roman Regular"/>
              </a:rPr>
              <a:t>contrasts reveal the interaction effect of role (teammate/leader) and the magnitude of inequality on the </a:t>
            </a:r>
            <a:r>
              <a:rPr lang="en-US" altLang="zh-CN" sz="1600" dirty="0">
                <a:solidFill>
                  <a:srgbClr val="FF0000"/>
                </a:solidFill>
                <a:latin typeface="Times New Roman Regular"/>
              </a:rPr>
              <a:t>BOLD</a:t>
            </a:r>
            <a:r>
              <a:rPr lang="en-US" altLang="zh-CN" sz="1600" dirty="0">
                <a:latin typeface="Times New Roman Regular"/>
              </a:rPr>
              <a:t> signal when the processed inequality is respectively disadvantageous or advantageous</a:t>
            </a:r>
            <a:r>
              <a:rPr lang="en-US" altLang="zh-CN" sz="1600" dirty="0" smtClean="0">
                <a:latin typeface="Times New Roman Regular"/>
              </a:rPr>
              <a:t>.</a:t>
            </a:r>
          </a:p>
          <a:p>
            <a:endParaRPr lang="en-US" altLang="zh-CN" sz="1600" dirty="0" smtClean="0">
              <a:latin typeface="Times New Roman Regular"/>
            </a:endParaRPr>
          </a:p>
          <a:p>
            <a:r>
              <a:rPr lang="en-US" altLang="zh-CN" sz="1600" dirty="0" smtClean="0">
                <a:latin typeface="Times New Roman Regular"/>
              </a:rPr>
              <a:t> </a:t>
            </a:r>
            <a:r>
              <a:rPr lang="en-US" altLang="zh-CN" sz="1600" dirty="0">
                <a:latin typeface="Times New Roman Regular"/>
              </a:rPr>
              <a:t>Finally, we tested the effect of the power role on the BOLD signal given a participant’s SVO (i.e., Hypothesis 2b). We repeat the second level contrast separately for </a:t>
            </a:r>
            <a:r>
              <a:rPr lang="en-US" altLang="zh-CN" sz="1600" dirty="0" err="1">
                <a:latin typeface="Times New Roman Regular"/>
              </a:rPr>
              <a:t>proselfs</a:t>
            </a:r>
            <a:r>
              <a:rPr lang="en-US" altLang="zh-CN" sz="1600" dirty="0">
                <a:latin typeface="Times New Roman Regular"/>
              </a:rPr>
              <a:t> and </a:t>
            </a:r>
            <a:r>
              <a:rPr lang="en-US" altLang="zh-CN" sz="1600" dirty="0" err="1">
                <a:latin typeface="Times New Roman Regular"/>
              </a:rPr>
              <a:t>prosocials</a:t>
            </a:r>
            <a:r>
              <a:rPr lang="en-US" altLang="zh-CN" sz="1600" dirty="0">
                <a:latin typeface="Times New Roman Regular"/>
              </a:rPr>
              <a:t>: </a:t>
            </a:r>
            <a:r>
              <a:rPr lang="en-US" altLang="zh-CN" sz="1600" dirty="0" smtClean="0">
                <a:latin typeface="Times New Roman Regular"/>
              </a:rPr>
              <a:t>[</a:t>
            </a:r>
            <a:r>
              <a:rPr lang="en-US" altLang="zh-CN" sz="2000" b="1" dirty="0" err="1" smtClean="0">
                <a:latin typeface="Times New Roman Regular"/>
              </a:rPr>
              <a:t>ProselfsTeammate</a:t>
            </a:r>
            <a:r>
              <a:rPr lang="en-US" altLang="zh-CN" sz="1050" dirty="0" err="1" smtClean="0">
                <a:latin typeface="Times New Roman Regular"/>
              </a:rPr>
              <a:t>AIE×Difference</a:t>
            </a:r>
            <a:r>
              <a:rPr lang="en-US" altLang="zh-CN" sz="1050" dirty="0" smtClean="0">
                <a:latin typeface="Times New Roman Regular"/>
              </a:rPr>
              <a:t>&gt;baseline</a:t>
            </a:r>
            <a:r>
              <a:rPr lang="en-US" altLang="zh-CN" sz="1600" dirty="0" smtClean="0">
                <a:latin typeface="Times New Roman Regular"/>
              </a:rPr>
              <a:t> </a:t>
            </a:r>
            <a:r>
              <a:rPr lang="en-US" altLang="zh-CN" sz="1600" dirty="0">
                <a:latin typeface="Times New Roman Regular"/>
              </a:rPr>
              <a:t>&gt; </a:t>
            </a:r>
            <a:r>
              <a:rPr lang="en-US" altLang="zh-CN" sz="2000" b="1" dirty="0" err="1">
                <a:latin typeface="Times New Roman Regular"/>
              </a:rPr>
              <a:t>Proself</a:t>
            </a:r>
            <a:r>
              <a:rPr lang="en-US" altLang="zh-CN" sz="2000" b="1" dirty="0">
                <a:latin typeface="Times New Roman Regular"/>
              </a:rPr>
              <a:t> </a:t>
            </a:r>
            <a:r>
              <a:rPr lang="en-US" altLang="zh-CN" sz="2000" b="1" dirty="0" err="1" smtClean="0">
                <a:latin typeface="Times New Roman Regular"/>
              </a:rPr>
              <a:t>Leader</a:t>
            </a:r>
            <a:r>
              <a:rPr lang="en-US" altLang="zh-CN" sz="1050" dirty="0" err="1" smtClean="0">
                <a:latin typeface="Times New Roman Regular"/>
              </a:rPr>
              <a:t>AIE×Diference</a:t>
            </a:r>
            <a:r>
              <a:rPr lang="en-US" altLang="zh-CN" sz="1050" dirty="0" smtClean="0">
                <a:latin typeface="Times New Roman Regular"/>
              </a:rPr>
              <a:t>&gt;baseline</a:t>
            </a:r>
            <a:r>
              <a:rPr lang="en-US" altLang="zh-CN" sz="1600" dirty="0">
                <a:latin typeface="Times New Roman Regular"/>
              </a:rPr>
              <a:t>] and </a:t>
            </a:r>
            <a:r>
              <a:rPr lang="en-US" altLang="zh-CN" sz="1600" dirty="0" smtClean="0">
                <a:latin typeface="Times New Roman Regular"/>
              </a:rPr>
              <a:t>[</a:t>
            </a:r>
            <a:r>
              <a:rPr lang="en-US" altLang="zh-CN" sz="2000" b="1" dirty="0" err="1" smtClean="0">
                <a:latin typeface="Times New Roman Regular"/>
              </a:rPr>
              <a:t>Prosocial</a:t>
            </a:r>
            <a:r>
              <a:rPr lang="en-US" altLang="zh-CN" sz="2000" b="1" dirty="0" smtClean="0">
                <a:latin typeface="Times New Roman Regular"/>
              </a:rPr>
              <a:t> </a:t>
            </a:r>
            <a:r>
              <a:rPr lang="en-US" altLang="zh-CN" sz="2000" b="1" dirty="0" err="1" smtClean="0">
                <a:latin typeface="Times New Roman Regular"/>
              </a:rPr>
              <a:t>Teammate</a:t>
            </a:r>
            <a:r>
              <a:rPr lang="en-US" altLang="zh-CN" sz="1050" dirty="0" err="1" smtClean="0">
                <a:latin typeface="Times New Roman Regular"/>
              </a:rPr>
              <a:t>AIE×Difference</a:t>
            </a:r>
            <a:r>
              <a:rPr lang="en-US" altLang="zh-CN" sz="1050" dirty="0" smtClean="0">
                <a:latin typeface="Times New Roman Regular"/>
              </a:rPr>
              <a:t>&gt;baseline</a:t>
            </a:r>
            <a:r>
              <a:rPr lang="en-US" altLang="zh-CN" sz="1600" dirty="0" smtClean="0">
                <a:latin typeface="Times New Roman Regular"/>
              </a:rPr>
              <a:t>&gt;</a:t>
            </a:r>
            <a:r>
              <a:rPr lang="en-US" altLang="zh-CN" sz="2000" b="1" dirty="0" err="1" smtClean="0">
                <a:latin typeface="Times New Roman Regular"/>
              </a:rPr>
              <a:t>Prosocial</a:t>
            </a:r>
            <a:r>
              <a:rPr lang="en-US" altLang="zh-CN" sz="2000" b="1" dirty="0" smtClean="0">
                <a:latin typeface="Times New Roman Regular"/>
              </a:rPr>
              <a:t> </a:t>
            </a:r>
            <a:r>
              <a:rPr lang="en-US" altLang="zh-CN" sz="2000" b="1" dirty="0" err="1" smtClean="0">
                <a:latin typeface="Times New Roman Regular"/>
              </a:rPr>
              <a:t>Leader</a:t>
            </a:r>
            <a:r>
              <a:rPr lang="en-US" altLang="zh-CN" sz="1050" dirty="0" err="1" smtClean="0">
                <a:latin typeface="Times New Roman Regular"/>
              </a:rPr>
              <a:t>AIE</a:t>
            </a:r>
            <a:r>
              <a:rPr lang="en-US" altLang="zh-CN" sz="1050" dirty="0">
                <a:latin typeface="Times New Roman Regular"/>
              </a:rPr>
              <a:t>× Difference&gt;baseline</a:t>
            </a:r>
            <a:r>
              <a:rPr lang="en-US" altLang="zh-CN" sz="1600" dirty="0">
                <a:latin typeface="Times New Roman Regular"/>
              </a:rPr>
              <a:t>].</a:t>
            </a:r>
            <a:endParaRPr lang="zh-CN" altLang="en-US" sz="1600" dirty="0">
              <a:latin typeface="Times New Roman Regular"/>
            </a:endParaRPr>
          </a:p>
        </p:txBody>
      </p:sp>
    </p:spTree>
    <p:extLst>
      <p:ext uri="{BB962C8B-B14F-4D97-AF65-F5344CB8AC3E}">
        <p14:creationId xmlns:p14="http://schemas.microsoft.com/office/powerpoint/2010/main" val="3029057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 xmlns:a16="http://schemas.microsoft.com/office/drawing/2014/main" id="{3602F591-6DB0-A4A4-F5B3-1F25919A57EA}"/>
              </a:ext>
            </a:extLst>
          </p:cNvPr>
          <p:cNvCxnSpPr>
            <a:cxnSpLocks/>
          </p:cNvCxnSpPr>
          <p:nvPr/>
        </p:nvCxnSpPr>
        <p:spPr>
          <a:xfrm>
            <a:off x="1884000" y="4234376"/>
            <a:ext cx="8424000" cy="0"/>
          </a:xfrm>
          <a:prstGeom prst="line">
            <a:avLst/>
          </a:prstGeom>
          <a:ln w="15875">
            <a:solidFill>
              <a:srgbClr val="3F3B3A"/>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 xmlns:a16="http://schemas.microsoft.com/office/drawing/2014/main" id="{363CA94E-8DCE-7915-2369-B30D6055C905}"/>
              </a:ext>
            </a:extLst>
          </p:cNvPr>
          <p:cNvCxnSpPr>
            <a:cxnSpLocks/>
          </p:cNvCxnSpPr>
          <p:nvPr/>
        </p:nvCxnSpPr>
        <p:spPr>
          <a:xfrm>
            <a:off x="1884000" y="2623943"/>
            <a:ext cx="8424000" cy="0"/>
          </a:xfrm>
          <a:prstGeom prst="line">
            <a:avLst/>
          </a:prstGeom>
          <a:ln w="15875">
            <a:solidFill>
              <a:srgbClr val="3F3B3A"/>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 xmlns:a16="http://schemas.microsoft.com/office/drawing/2014/main" id="{F05F0B5A-0382-FCC4-0420-B598597DE281}"/>
              </a:ext>
            </a:extLst>
          </p:cNvPr>
          <p:cNvSpPr txBox="1"/>
          <p:nvPr/>
        </p:nvSpPr>
        <p:spPr>
          <a:xfrm>
            <a:off x="3051673" y="2736502"/>
            <a:ext cx="6088653" cy="1384995"/>
          </a:xfrm>
          <a:prstGeom prst="rect">
            <a:avLst/>
          </a:prstGeom>
          <a:noFill/>
        </p:spPr>
        <p:txBody>
          <a:bodyPr wrap="square" rtlCol="0">
            <a:spAutoFit/>
          </a:bodyPr>
          <a:lstStyle/>
          <a:p>
            <a:pPr algn="ctr"/>
            <a:r>
              <a:rPr lang="zh-CN" altLang="en-US" sz="6600" dirty="0">
                <a:latin typeface="Times New Roman" panose="02020603050405020304" pitchFamily="18" charset="0"/>
                <a:ea typeface="黑体" panose="02010609060101010101" pitchFamily="49" charset="-122"/>
              </a:rPr>
              <a:t>方法</a:t>
            </a:r>
            <a:r>
              <a:rPr lang="en-US" altLang="zh-CN" sz="6600" dirty="0">
                <a:latin typeface="Times New Roman" panose="02020603050405020304" pitchFamily="18" charset="0"/>
                <a:ea typeface="黑体" panose="02010609060101010101" pitchFamily="49" charset="-122"/>
              </a:rPr>
              <a:t>   </a:t>
            </a:r>
            <a:r>
              <a:rPr lang="zh-CN" altLang="en-US" sz="6600" dirty="0" smtClean="0">
                <a:latin typeface="Times New Roman" panose="02020603050405020304" pitchFamily="18" charset="0"/>
                <a:ea typeface="黑体" panose="02010609060101010101" pitchFamily="49" charset="-122"/>
              </a:rPr>
              <a:t>实验</a:t>
            </a:r>
            <a:endParaRPr lang="zh-CN" altLang="en-US" sz="6600" dirty="0">
              <a:latin typeface="Times New Roman" panose="02020603050405020304" pitchFamily="18" charset="0"/>
              <a:ea typeface="黑体" panose="02010609060101010101" pitchFamily="49" charset="-122"/>
            </a:endParaRPr>
          </a:p>
          <a:p>
            <a:pPr algn="ctr"/>
            <a:r>
              <a:rPr lang="en-US" altLang="zh-CN" dirty="0">
                <a:latin typeface="Times New Roman" panose="02020603050405020304" pitchFamily="18" charset="0"/>
                <a:ea typeface="黑体" panose="02010609060101010101" pitchFamily="49" charset="-122"/>
              </a:rPr>
              <a:t>METHOD</a:t>
            </a:r>
          </a:p>
        </p:txBody>
      </p:sp>
      <p:sp>
        <p:nvSpPr>
          <p:cNvPr id="7" name="Freeform 14">
            <a:extLst>
              <a:ext uri="{FF2B5EF4-FFF2-40B4-BE49-F238E27FC236}">
                <a16:creationId xmlns="" xmlns:a16="http://schemas.microsoft.com/office/drawing/2014/main" id="{CAA05CAD-2474-92BF-78D0-801B6F479657}"/>
              </a:ext>
            </a:extLst>
          </p:cNvPr>
          <p:cNvSpPr/>
          <p:nvPr/>
        </p:nvSpPr>
        <p:spPr>
          <a:xfrm>
            <a:off x="5541570" y="1393994"/>
            <a:ext cx="1108861" cy="1039289"/>
          </a:xfrm>
          <a:custGeom>
            <a:avLst/>
            <a:gdLst>
              <a:gd name="connsiteX0" fmla="*/ 388426 w 607282"/>
              <a:gd name="connsiteY0" fmla="*/ 385710 h 569180"/>
              <a:gd name="connsiteX1" fmla="*/ 431276 w 607282"/>
              <a:gd name="connsiteY1" fmla="*/ 385710 h 569180"/>
              <a:gd name="connsiteX2" fmla="*/ 431276 w 607282"/>
              <a:gd name="connsiteY2" fmla="*/ 438433 h 569180"/>
              <a:gd name="connsiteX3" fmla="*/ 522771 w 607282"/>
              <a:gd name="connsiteY3" fmla="*/ 529738 h 569180"/>
              <a:gd name="connsiteX4" fmla="*/ 522771 w 607282"/>
              <a:gd name="connsiteY4" fmla="*/ 559964 h 569180"/>
              <a:gd name="connsiteX5" fmla="*/ 492483 w 607282"/>
              <a:gd name="connsiteY5" fmla="*/ 559964 h 569180"/>
              <a:gd name="connsiteX6" fmla="*/ 431276 w 607282"/>
              <a:gd name="connsiteY6" fmla="*/ 498941 h 569180"/>
              <a:gd name="connsiteX7" fmla="*/ 431276 w 607282"/>
              <a:gd name="connsiteY7" fmla="*/ 547771 h 569180"/>
              <a:gd name="connsiteX8" fmla="*/ 409822 w 607282"/>
              <a:gd name="connsiteY8" fmla="*/ 569180 h 569180"/>
              <a:gd name="connsiteX9" fmla="*/ 388426 w 607282"/>
              <a:gd name="connsiteY9" fmla="*/ 547771 h 569180"/>
              <a:gd name="connsiteX10" fmla="*/ 388426 w 607282"/>
              <a:gd name="connsiteY10" fmla="*/ 498941 h 569180"/>
              <a:gd name="connsiteX11" fmla="*/ 327276 w 607282"/>
              <a:gd name="connsiteY11" fmla="*/ 559964 h 569180"/>
              <a:gd name="connsiteX12" fmla="*/ 296988 w 607282"/>
              <a:gd name="connsiteY12" fmla="*/ 559964 h 569180"/>
              <a:gd name="connsiteX13" fmla="*/ 296988 w 607282"/>
              <a:gd name="connsiteY13" fmla="*/ 529738 h 569180"/>
              <a:gd name="connsiteX14" fmla="*/ 296931 w 607282"/>
              <a:gd name="connsiteY14" fmla="*/ 529738 h 569180"/>
              <a:gd name="connsiteX15" fmla="*/ 388426 w 607282"/>
              <a:gd name="connsiteY15" fmla="*/ 438433 h 569180"/>
              <a:gd name="connsiteX16" fmla="*/ 388426 w 607282"/>
              <a:gd name="connsiteY16" fmla="*/ 434597 h 569180"/>
              <a:gd name="connsiteX17" fmla="*/ 38140 w 607282"/>
              <a:gd name="connsiteY17" fmla="*/ 145929 h 569180"/>
              <a:gd name="connsiteX18" fmla="*/ 38255 w 607282"/>
              <a:gd name="connsiteY18" fmla="*/ 145929 h 569180"/>
              <a:gd name="connsiteX19" fmla="*/ 66358 w 607282"/>
              <a:gd name="connsiteY19" fmla="*/ 145929 h 569180"/>
              <a:gd name="connsiteX20" fmla="*/ 68767 w 607282"/>
              <a:gd name="connsiteY20" fmla="*/ 161160 h 569180"/>
              <a:gd name="connsiteX21" fmla="*/ 76453 w 607282"/>
              <a:gd name="connsiteY21" fmla="*/ 208857 h 569180"/>
              <a:gd name="connsiteX22" fmla="*/ 82589 w 607282"/>
              <a:gd name="connsiteY22" fmla="*/ 246763 h 569180"/>
              <a:gd name="connsiteX23" fmla="*/ 92684 w 607282"/>
              <a:gd name="connsiteY23" fmla="*/ 246763 h 569180"/>
              <a:gd name="connsiteX24" fmla="*/ 99222 w 607282"/>
              <a:gd name="connsiteY24" fmla="*/ 172898 h 569180"/>
              <a:gd name="connsiteX25" fmla="*/ 91594 w 607282"/>
              <a:gd name="connsiteY25" fmla="*/ 145929 h 569180"/>
              <a:gd name="connsiteX26" fmla="*/ 136502 w 607282"/>
              <a:gd name="connsiteY26" fmla="*/ 145929 h 569180"/>
              <a:gd name="connsiteX27" fmla="*/ 128874 w 607282"/>
              <a:gd name="connsiteY27" fmla="*/ 172898 h 569180"/>
              <a:gd name="connsiteX28" fmla="*/ 135355 w 607282"/>
              <a:gd name="connsiteY28" fmla="*/ 246763 h 569180"/>
              <a:gd name="connsiteX29" fmla="*/ 145507 w 607282"/>
              <a:gd name="connsiteY29" fmla="*/ 246763 h 569180"/>
              <a:gd name="connsiteX30" fmla="*/ 153192 w 607282"/>
              <a:gd name="connsiteY30" fmla="*/ 198780 h 569180"/>
              <a:gd name="connsiteX31" fmla="*/ 161738 w 607282"/>
              <a:gd name="connsiteY31" fmla="*/ 145929 h 569180"/>
              <a:gd name="connsiteX32" fmla="*/ 336094 w 607282"/>
              <a:gd name="connsiteY32" fmla="*/ 145929 h 569180"/>
              <a:gd name="connsiteX33" fmla="*/ 374349 w 607282"/>
              <a:gd name="connsiteY33" fmla="*/ 184121 h 569180"/>
              <a:gd name="connsiteX34" fmla="*/ 336094 w 607282"/>
              <a:gd name="connsiteY34" fmla="*/ 222256 h 569180"/>
              <a:gd name="connsiteX35" fmla="*/ 189841 w 607282"/>
              <a:gd name="connsiteY35" fmla="*/ 222256 h 569180"/>
              <a:gd name="connsiteX36" fmla="*/ 189841 w 607282"/>
              <a:gd name="connsiteY36" fmla="*/ 298011 h 569180"/>
              <a:gd name="connsiteX37" fmla="*/ 189841 w 607282"/>
              <a:gd name="connsiteY37" fmla="*/ 365807 h 569180"/>
              <a:gd name="connsiteX38" fmla="*/ 189841 w 607282"/>
              <a:gd name="connsiteY38" fmla="*/ 528081 h 569180"/>
              <a:gd name="connsiteX39" fmla="*/ 151586 w 607282"/>
              <a:gd name="connsiteY39" fmla="*/ 566216 h 569180"/>
              <a:gd name="connsiteX40" fmla="*/ 114019 w 607282"/>
              <a:gd name="connsiteY40" fmla="*/ 535239 h 569180"/>
              <a:gd name="connsiteX41" fmla="*/ 76453 w 607282"/>
              <a:gd name="connsiteY41" fmla="*/ 566216 h 569180"/>
              <a:gd name="connsiteX42" fmla="*/ 38255 w 607282"/>
              <a:gd name="connsiteY42" fmla="*/ 528081 h 569180"/>
              <a:gd name="connsiteX43" fmla="*/ 38255 w 607282"/>
              <a:gd name="connsiteY43" fmla="*/ 384874 h 569180"/>
              <a:gd name="connsiteX44" fmla="*/ 0 w 607282"/>
              <a:gd name="connsiteY44" fmla="*/ 346739 h 569180"/>
              <a:gd name="connsiteX45" fmla="*/ 0 w 607282"/>
              <a:gd name="connsiteY45" fmla="*/ 184121 h 569180"/>
              <a:gd name="connsiteX46" fmla="*/ 38140 w 607282"/>
              <a:gd name="connsiteY46" fmla="*/ 145929 h 569180"/>
              <a:gd name="connsiteX47" fmla="*/ 545532 w 607282"/>
              <a:gd name="connsiteY47" fmla="*/ 89195 h 569180"/>
              <a:gd name="connsiteX48" fmla="*/ 587343 w 607282"/>
              <a:gd name="connsiteY48" fmla="*/ 89195 h 569180"/>
              <a:gd name="connsiteX49" fmla="*/ 587343 w 607282"/>
              <a:gd name="connsiteY49" fmla="*/ 124061 h 569180"/>
              <a:gd name="connsiteX50" fmla="*/ 587228 w 607282"/>
              <a:gd name="connsiteY50" fmla="*/ 124061 h 569180"/>
              <a:gd name="connsiteX51" fmla="*/ 587343 w 607282"/>
              <a:gd name="connsiteY51" fmla="*/ 324787 h 569180"/>
              <a:gd name="connsiteX52" fmla="*/ 541403 w 607282"/>
              <a:gd name="connsiteY52" fmla="*/ 370989 h 569180"/>
              <a:gd name="connsiteX53" fmla="*/ 278325 w 607282"/>
              <a:gd name="connsiteY53" fmla="*/ 370531 h 569180"/>
              <a:gd name="connsiteX54" fmla="*/ 233131 w 607282"/>
              <a:gd name="connsiteY54" fmla="*/ 331027 h 569180"/>
              <a:gd name="connsiteX55" fmla="*/ 232729 w 607282"/>
              <a:gd name="connsiteY55" fmla="*/ 233012 h 569180"/>
              <a:gd name="connsiteX56" fmla="*/ 272475 w 607282"/>
              <a:gd name="connsiteY56" fmla="*/ 233012 h 569180"/>
              <a:gd name="connsiteX57" fmla="*/ 272475 w 607282"/>
              <a:gd name="connsiteY57" fmla="*/ 330340 h 569180"/>
              <a:gd name="connsiteX58" fmla="*/ 545532 w 607282"/>
              <a:gd name="connsiteY58" fmla="*/ 329997 h 569180"/>
              <a:gd name="connsiteX59" fmla="*/ 545532 w 607282"/>
              <a:gd name="connsiteY59" fmla="*/ 124061 h 569180"/>
              <a:gd name="connsiteX60" fmla="*/ 231948 w 607282"/>
              <a:gd name="connsiteY60" fmla="*/ 89124 h 569180"/>
              <a:gd name="connsiteX61" fmla="*/ 273793 w 607282"/>
              <a:gd name="connsiteY61" fmla="*/ 89124 h 569180"/>
              <a:gd name="connsiteX62" fmla="*/ 273793 w 607282"/>
              <a:gd name="connsiteY62" fmla="*/ 135062 h 569180"/>
              <a:gd name="connsiteX63" fmla="*/ 272240 w 607282"/>
              <a:gd name="connsiteY63" fmla="*/ 135062 h 569180"/>
              <a:gd name="connsiteX64" fmla="*/ 233571 w 607282"/>
              <a:gd name="connsiteY64" fmla="*/ 135062 h 569180"/>
              <a:gd name="connsiteX65" fmla="*/ 231948 w 607282"/>
              <a:gd name="connsiteY65" fmla="*/ 135062 h 569180"/>
              <a:gd name="connsiteX66" fmla="*/ 409822 w 607282"/>
              <a:gd name="connsiteY66" fmla="*/ 10232 h 569180"/>
              <a:gd name="connsiteX67" fmla="*/ 437925 w 607282"/>
              <a:gd name="connsiteY67" fmla="*/ 35771 h 569180"/>
              <a:gd name="connsiteX68" fmla="*/ 447503 w 607282"/>
              <a:gd name="connsiteY68" fmla="*/ 35771 h 569180"/>
              <a:gd name="connsiteX69" fmla="*/ 578958 w 607282"/>
              <a:gd name="connsiteY69" fmla="*/ 35828 h 569180"/>
              <a:gd name="connsiteX70" fmla="*/ 593009 w 607282"/>
              <a:gd name="connsiteY70" fmla="*/ 37031 h 569180"/>
              <a:gd name="connsiteX71" fmla="*/ 607233 w 607282"/>
              <a:gd name="connsiteY71" fmla="*/ 57874 h 569180"/>
              <a:gd name="connsiteX72" fmla="*/ 587159 w 607282"/>
              <a:gd name="connsiteY72" fmla="*/ 76828 h 569180"/>
              <a:gd name="connsiteX73" fmla="*/ 579244 w 607282"/>
              <a:gd name="connsiteY73" fmla="*/ 76885 h 569180"/>
              <a:gd name="connsiteX74" fmla="*/ 241776 w 607282"/>
              <a:gd name="connsiteY74" fmla="*/ 76885 h 569180"/>
              <a:gd name="connsiteX75" fmla="*/ 233861 w 607282"/>
              <a:gd name="connsiteY75" fmla="*/ 76828 h 569180"/>
              <a:gd name="connsiteX76" fmla="*/ 212984 w 607282"/>
              <a:gd name="connsiteY76" fmla="*/ 56672 h 569180"/>
              <a:gd name="connsiteX77" fmla="*/ 233287 w 607282"/>
              <a:gd name="connsiteY77" fmla="*/ 35943 h 569180"/>
              <a:gd name="connsiteX78" fmla="*/ 244357 w 607282"/>
              <a:gd name="connsiteY78" fmla="*/ 35771 h 569180"/>
              <a:gd name="connsiteX79" fmla="*/ 371108 w 607282"/>
              <a:gd name="connsiteY79" fmla="*/ 35771 h 569180"/>
              <a:gd name="connsiteX80" fmla="*/ 381661 w 607282"/>
              <a:gd name="connsiteY80" fmla="*/ 35771 h 569180"/>
              <a:gd name="connsiteX81" fmla="*/ 409822 w 607282"/>
              <a:gd name="connsiteY81" fmla="*/ 10232 h 569180"/>
              <a:gd name="connsiteX82" fmla="*/ 114034 w 607282"/>
              <a:gd name="connsiteY82" fmla="*/ 0 h 569180"/>
              <a:gd name="connsiteX83" fmla="*/ 182130 w 607282"/>
              <a:gd name="connsiteY83" fmla="*/ 67990 h 569180"/>
              <a:gd name="connsiteX84" fmla="*/ 114034 w 607282"/>
              <a:gd name="connsiteY84" fmla="*/ 135980 h 569180"/>
              <a:gd name="connsiteX85" fmla="*/ 45938 w 607282"/>
              <a:gd name="connsiteY85" fmla="*/ 67990 h 569180"/>
              <a:gd name="connsiteX86" fmla="*/ 114034 w 607282"/>
              <a:gd name="connsiteY86" fmla="*/ 0 h 5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07282" h="569180">
                <a:moveTo>
                  <a:pt x="388426" y="385710"/>
                </a:moveTo>
                <a:lnTo>
                  <a:pt x="431276" y="385710"/>
                </a:lnTo>
                <a:lnTo>
                  <a:pt x="431276" y="438433"/>
                </a:lnTo>
                <a:lnTo>
                  <a:pt x="522771" y="529738"/>
                </a:lnTo>
                <a:cubicBezTo>
                  <a:pt x="531146" y="538096"/>
                  <a:pt x="531146" y="551606"/>
                  <a:pt x="522771" y="559964"/>
                </a:cubicBezTo>
                <a:cubicBezTo>
                  <a:pt x="514396" y="568321"/>
                  <a:pt x="500858" y="568321"/>
                  <a:pt x="492483" y="559964"/>
                </a:cubicBezTo>
                <a:lnTo>
                  <a:pt x="431276" y="498941"/>
                </a:lnTo>
                <a:lnTo>
                  <a:pt x="431276" y="547771"/>
                </a:lnTo>
                <a:cubicBezTo>
                  <a:pt x="431276" y="559563"/>
                  <a:pt x="421697" y="569180"/>
                  <a:pt x="409822" y="569180"/>
                </a:cubicBezTo>
                <a:cubicBezTo>
                  <a:pt x="398005" y="569180"/>
                  <a:pt x="388426" y="559563"/>
                  <a:pt x="388426" y="547771"/>
                </a:cubicBezTo>
                <a:lnTo>
                  <a:pt x="388426" y="498941"/>
                </a:lnTo>
                <a:lnTo>
                  <a:pt x="327276" y="559964"/>
                </a:lnTo>
                <a:cubicBezTo>
                  <a:pt x="318901" y="568321"/>
                  <a:pt x="305306" y="568321"/>
                  <a:pt x="296988" y="559964"/>
                </a:cubicBezTo>
                <a:cubicBezTo>
                  <a:pt x="288613" y="551606"/>
                  <a:pt x="288613" y="538096"/>
                  <a:pt x="296988" y="529738"/>
                </a:cubicBezTo>
                <a:lnTo>
                  <a:pt x="296931" y="529738"/>
                </a:lnTo>
                <a:lnTo>
                  <a:pt x="388426" y="438433"/>
                </a:lnTo>
                <a:lnTo>
                  <a:pt x="388426" y="434597"/>
                </a:lnTo>
                <a:close/>
                <a:moveTo>
                  <a:pt x="38140" y="145929"/>
                </a:moveTo>
                <a:lnTo>
                  <a:pt x="38255" y="145929"/>
                </a:lnTo>
                <a:lnTo>
                  <a:pt x="66358" y="145929"/>
                </a:lnTo>
                <a:lnTo>
                  <a:pt x="68767" y="161160"/>
                </a:lnTo>
                <a:lnTo>
                  <a:pt x="76453" y="208857"/>
                </a:lnTo>
                <a:lnTo>
                  <a:pt x="82589" y="246763"/>
                </a:lnTo>
                <a:lnTo>
                  <a:pt x="92684" y="246763"/>
                </a:lnTo>
                <a:lnTo>
                  <a:pt x="99222" y="172898"/>
                </a:lnTo>
                <a:lnTo>
                  <a:pt x="91594" y="145929"/>
                </a:lnTo>
                <a:lnTo>
                  <a:pt x="136502" y="145929"/>
                </a:lnTo>
                <a:lnTo>
                  <a:pt x="128874" y="172898"/>
                </a:lnTo>
                <a:lnTo>
                  <a:pt x="135355" y="246763"/>
                </a:lnTo>
                <a:lnTo>
                  <a:pt x="145507" y="246763"/>
                </a:lnTo>
                <a:lnTo>
                  <a:pt x="153192" y="198780"/>
                </a:lnTo>
                <a:lnTo>
                  <a:pt x="161738" y="145929"/>
                </a:lnTo>
                <a:lnTo>
                  <a:pt x="336094" y="145929"/>
                </a:lnTo>
                <a:cubicBezTo>
                  <a:pt x="357200" y="145929"/>
                  <a:pt x="374349" y="162992"/>
                  <a:pt x="374349" y="184121"/>
                </a:cubicBezTo>
                <a:cubicBezTo>
                  <a:pt x="374349" y="205193"/>
                  <a:pt x="357200" y="222256"/>
                  <a:pt x="336094" y="222256"/>
                </a:cubicBezTo>
                <a:lnTo>
                  <a:pt x="189841" y="222256"/>
                </a:lnTo>
                <a:lnTo>
                  <a:pt x="189841" y="298011"/>
                </a:lnTo>
                <a:lnTo>
                  <a:pt x="189841" y="365807"/>
                </a:lnTo>
                <a:lnTo>
                  <a:pt x="189841" y="528081"/>
                </a:lnTo>
                <a:cubicBezTo>
                  <a:pt x="189841" y="549153"/>
                  <a:pt x="172692" y="566216"/>
                  <a:pt x="151586" y="566216"/>
                </a:cubicBezTo>
                <a:cubicBezTo>
                  <a:pt x="132889" y="566216"/>
                  <a:pt x="117403" y="552875"/>
                  <a:pt x="114019" y="535239"/>
                </a:cubicBezTo>
                <a:cubicBezTo>
                  <a:pt x="110693" y="552875"/>
                  <a:pt x="95150" y="566216"/>
                  <a:pt x="76453" y="566216"/>
                </a:cubicBezTo>
                <a:cubicBezTo>
                  <a:pt x="55346" y="566216"/>
                  <a:pt x="38255" y="549153"/>
                  <a:pt x="38255" y="528081"/>
                </a:cubicBezTo>
                <a:lnTo>
                  <a:pt x="38255" y="384874"/>
                </a:lnTo>
                <a:cubicBezTo>
                  <a:pt x="17091" y="384874"/>
                  <a:pt x="0" y="367811"/>
                  <a:pt x="0" y="346739"/>
                </a:cubicBezTo>
                <a:lnTo>
                  <a:pt x="0" y="184121"/>
                </a:lnTo>
                <a:cubicBezTo>
                  <a:pt x="0" y="163050"/>
                  <a:pt x="17091" y="145986"/>
                  <a:pt x="38140" y="145929"/>
                </a:cubicBezTo>
                <a:close/>
                <a:moveTo>
                  <a:pt x="545532" y="89195"/>
                </a:moveTo>
                <a:lnTo>
                  <a:pt x="587343" y="89195"/>
                </a:lnTo>
                <a:lnTo>
                  <a:pt x="587343" y="124061"/>
                </a:lnTo>
                <a:lnTo>
                  <a:pt x="587228" y="124061"/>
                </a:lnTo>
                <a:cubicBezTo>
                  <a:pt x="587228" y="190989"/>
                  <a:pt x="587056" y="257859"/>
                  <a:pt x="587343" y="324787"/>
                </a:cubicBezTo>
                <a:cubicBezTo>
                  <a:pt x="587457" y="352669"/>
                  <a:pt x="567498" y="371104"/>
                  <a:pt x="541403" y="370989"/>
                </a:cubicBezTo>
                <a:cubicBezTo>
                  <a:pt x="453710" y="370646"/>
                  <a:pt x="366018" y="370703"/>
                  <a:pt x="278325" y="370531"/>
                </a:cubicBezTo>
                <a:cubicBezTo>
                  <a:pt x="255441" y="370474"/>
                  <a:pt x="234278" y="353527"/>
                  <a:pt x="233131" y="331027"/>
                </a:cubicBezTo>
                <a:cubicBezTo>
                  <a:pt x="231525" y="299024"/>
                  <a:pt x="232729" y="266905"/>
                  <a:pt x="232729" y="233012"/>
                </a:cubicBezTo>
                <a:lnTo>
                  <a:pt x="272475" y="233012"/>
                </a:lnTo>
                <a:lnTo>
                  <a:pt x="272475" y="330340"/>
                </a:lnTo>
                <a:cubicBezTo>
                  <a:pt x="364010" y="330512"/>
                  <a:pt x="453997" y="330398"/>
                  <a:pt x="545532" y="329997"/>
                </a:cubicBezTo>
                <a:lnTo>
                  <a:pt x="545532" y="124061"/>
                </a:lnTo>
                <a:close/>
                <a:moveTo>
                  <a:pt x="231948" y="89124"/>
                </a:moveTo>
                <a:lnTo>
                  <a:pt x="273793" y="89124"/>
                </a:lnTo>
                <a:lnTo>
                  <a:pt x="273793" y="135062"/>
                </a:lnTo>
                <a:lnTo>
                  <a:pt x="272240" y="135062"/>
                </a:lnTo>
                <a:lnTo>
                  <a:pt x="233571" y="135062"/>
                </a:lnTo>
                <a:lnTo>
                  <a:pt x="231948" y="135062"/>
                </a:lnTo>
                <a:close/>
                <a:moveTo>
                  <a:pt x="409822" y="10232"/>
                </a:moveTo>
                <a:cubicBezTo>
                  <a:pt x="424505" y="10232"/>
                  <a:pt x="436606" y="21455"/>
                  <a:pt x="437925" y="35771"/>
                </a:cubicBezTo>
                <a:lnTo>
                  <a:pt x="447503" y="35771"/>
                </a:lnTo>
                <a:cubicBezTo>
                  <a:pt x="491321" y="35771"/>
                  <a:pt x="535140" y="35771"/>
                  <a:pt x="578958" y="35828"/>
                </a:cubicBezTo>
                <a:cubicBezTo>
                  <a:pt x="583661" y="35828"/>
                  <a:pt x="588650" y="35599"/>
                  <a:pt x="593009" y="37031"/>
                </a:cubicBezTo>
                <a:cubicBezTo>
                  <a:pt x="601326" y="39665"/>
                  <a:pt x="607921" y="50144"/>
                  <a:pt x="607233" y="57874"/>
                </a:cubicBezTo>
                <a:cubicBezTo>
                  <a:pt x="606315" y="67380"/>
                  <a:pt x="597368" y="75912"/>
                  <a:pt x="587159" y="76828"/>
                </a:cubicBezTo>
                <a:cubicBezTo>
                  <a:pt x="584521" y="77057"/>
                  <a:pt x="581883" y="76885"/>
                  <a:pt x="579244" y="76885"/>
                </a:cubicBezTo>
                <a:cubicBezTo>
                  <a:pt x="466774" y="76885"/>
                  <a:pt x="354304" y="76885"/>
                  <a:pt x="241776" y="76885"/>
                </a:cubicBezTo>
                <a:cubicBezTo>
                  <a:pt x="239137" y="76885"/>
                  <a:pt x="236499" y="77057"/>
                  <a:pt x="233861" y="76828"/>
                </a:cubicBezTo>
                <a:cubicBezTo>
                  <a:pt x="223078" y="75740"/>
                  <a:pt x="213156" y="66120"/>
                  <a:pt x="212984" y="56672"/>
                </a:cubicBezTo>
                <a:cubicBezTo>
                  <a:pt x="212755" y="47166"/>
                  <a:pt x="222448" y="37088"/>
                  <a:pt x="233287" y="35943"/>
                </a:cubicBezTo>
                <a:cubicBezTo>
                  <a:pt x="236958" y="35542"/>
                  <a:pt x="240686" y="35771"/>
                  <a:pt x="244357" y="35771"/>
                </a:cubicBezTo>
                <a:cubicBezTo>
                  <a:pt x="286626" y="35771"/>
                  <a:pt x="328839" y="35771"/>
                  <a:pt x="371108" y="35771"/>
                </a:cubicBezTo>
                <a:lnTo>
                  <a:pt x="381661" y="35771"/>
                </a:lnTo>
                <a:cubicBezTo>
                  <a:pt x="382981" y="21455"/>
                  <a:pt x="395082" y="10232"/>
                  <a:pt x="409822" y="10232"/>
                </a:cubicBezTo>
                <a:close/>
                <a:moveTo>
                  <a:pt x="114034" y="0"/>
                </a:moveTo>
                <a:cubicBezTo>
                  <a:pt x="151642" y="0"/>
                  <a:pt x="182130" y="30440"/>
                  <a:pt x="182130" y="67990"/>
                </a:cubicBezTo>
                <a:cubicBezTo>
                  <a:pt x="182130" y="105540"/>
                  <a:pt x="151642" y="135980"/>
                  <a:pt x="114034" y="135980"/>
                </a:cubicBezTo>
                <a:cubicBezTo>
                  <a:pt x="76426" y="135980"/>
                  <a:pt x="45938" y="105540"/>
                  <a:pt x="45938" y="67990"/>
                </a:cubicBezTo>
                <a:cubicBezTo>
                  <a:pt x="45938" y="30440"/>
                  <a:pt x="76426" y="0"/>
                  <a:pt x="114034" y="0"/>
                </a:cubicBezTo>
                <a:close/>
              </a:path>
            </a:pathLst>
          </a:custGeom>
          <a:solidFill>
            <a:srgbClr val="3F3B3A"/>
          </a:solidFill>
          <a:ln w="12700" cap="flat">
            <a:noFill/>
            <a:miter lim="400000"/>
          </a:ln>
          <a:effectLst/>
        </p:spPr>
        <p:txBody>
          <a:bodyPr wrap="square" lIns="91439" tIns="91439" rIns="91439" bIns="91439" numCol="1"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latin typeface="思源黑体 CN Medium" panose="020B0600000000000000" pitchFamily="34" charset="-122"/>
              <a:ea typeface="思源黑体 CN Medium" panose="020B0600000000000000" pitchFamily="34" charset="-122"/>
            </a:endParaRPr>
          </a:p>
        </p:txBody>
      </p:sp>
    </p:spTree>
    <p:extLst>
      <p:ext uri="{BB962C8B-B14F-4D97-AF65-F5344CB8AC3E}">
        <p14:creationId xmlns:p14="http://schemas.microsoft.com/office/powerpoint/2010/main" val="3714922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AF028629-CDE7-3B2D-A431-D7E26E4C61FA}"/>
              </a:ext>
            </a:extLst>
          </p:cNvPr>
          <p:cNvGrpSpPr/>
          <p:nvPr/>
        </p:nvGrpSpPr>
        <p:grpSpPr>
          <a:xfrm>
            <a:off x="0" y="0"/>
            <a:ext cx="11974460" cy="812800"/>
            <a:chOff x="217540" y="1"/>
            <a:chExt cx="11974460" cy="812800"/>
          </a:xfrm>
        </p:grpSpPr>
        <p:sp>
          <p:nvSpPr>
            <p:cNvPr id="5" name="PA-矩形 7">
              <a:extLst>
                <a:ext uri="{FF2B5EF4-FFF2-40B4-BE49-F238E27FC236}">
                  <a16:creationId xmlns="" xmlns:a16="http://schemas.microsoft.com/office/drawing/2014/main" id="{E2653161-3673-1EF1-6E45-42E1AB739C9C}"/>
                </a:ext>
              </a:extLst>
            </p:cNvPr>
            <p:cNvSpPr/>
            <p:nvPr>
              <p:custDataLst>
                <p:tags r:id="rId1"/>
              </p:custDataLst>
            </p:nvPr>
          </p:nvSpPr>
          <p:spPr>
            <a:xfrm>
              <a:off x="919706" y="43194"/>
              <a:ext cx="2800767" cy="461665"/>
            </a:xfrm>
            <a:prstGeom prst="rect">
              <a:avLst/>
            </a:prstGeom>
          </p:spPr>
          <p:txBody>
            <a:bodyPr wrap="none">
              <a:spAutoFit/>
            </a:bodyPr>
            <a:lstStyle/>
            <a:p>
              <a:r>
                <a:rPr lang="zh-CN" altLang="en-US" sz="2400" dirty="0">
                  <a:solidFill>
                    <a:srgbClr val="201F42"/>
                  </a:solidFill>
                  <a:latin typeface="黑体" panose="02010609060101010101" pitchFamily="49" charset="-122"/>
                  <a:ea typeface="黑体" panose="02010609060101010101" pitchFamily="49" charset="-122"/>
                </a:rPr>
                <a:t>方法</a:t>
              </a:r>
              <a:r>
                <a:rPr lang="en-US" altLang="zh-CN" sz="2400" dirty="0">
                  <a:solidFill>
                    <a:srgbClr val="201F42"/>
                  </a:solidFill>
                  <a:latin typeface="黑体" panose="02010609060101010101" pitchFamily="49" charset="-122"/>
                  <a:ea typeface="黑体" panose="02010609060101010101" pitchFamily="49" charset="-122"/>
                </a:rPr>
                <a:t>-</a:t>
              </a:r>
              <a:r>
                <a:rPr lang="zh-CN" altLang="en-US" sz="2400" dirty="0">
                  <a:solidFill>
                    <a:srgbClr val="201F42"/>
                  </a:solidFill>
                  <a:latin typeface="黑体" panose="02010609060101010101" pitchFamily="49" charset="-122"/>
                  <a:ea typeface="黑体" panose="02010609060101010101" pitchFamily="49" charset="-122"/>
                </a:rPr>
                <a:t>参与者与程序</a:t>
              </a:r>
            </a:p>
          </p:txBody>
        </p:sp>
        <p:sp>
          <p:nvSpPr>
            <p:cNvPr id="6" name="PA-矩形 8">
              <a:extLst>
                <a:ext uri="{FF2B5EF4-FFF2-40B4-BE49-F238E27FC236}">
                  <a16:creationId xmlns="" xmlns:a16="http://schemas.microsoft.com/office/drawing/2014/main" id="{1DC72865-7443-80E1-8B70-F1430BB59010}"/>
                </a:ext>
              </a:extLst>
            </p:cNvPr>
            <p:cNvSpPr/>
            <p:nvPr>
              <p:custDataLst>
                <p:tags r:id="rId2"/>
              </p:custDataLst>
            </p:nvPr>
          </p:nvSpPr>
          <p:spPr>
            <a:xfrm>
              <a:off x="948280" y="521044"/>
              <a:ext cx="4571011" cy="2862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tx1">
                      <a:lumMod val="75000"/>
                      <a:lumOff val="25000"/>
                    </a:schemeClr>
                  </a:solidFill>
                  <a:latin typeface="Times New Roman" panose="02020603050405020304" pitchFamily="18" charset="0"/>
                  <a:ea typeface="思源黑体 CN Medium" panose="020B0600000000000000" pitchFamily="34" charset="-122"/>
                  <a:cs typeface="Times New Roman" panose="02020603050405020304" pitchFamily="18" charset="0"/>
                </a:rPr>
                <a:t>METHOD</a:t>
              </a:r>
            </a:p>
          </p:txBody>
        </p:sp>
        <p:grpSp>
          <p:nvGrpSpPr>
            <p:cNvPr id="7" name="组合 6">
              <a:extLst>
                <a:ext uri="{FF2B5EF4-FFF2-40B4-BE49-F238E27FC236}">
                  <a16:creationId xmlns="" xmlns:a16="http://schemas.microsoft.com/office/drawing/2014/main" id="{B9A53ABA-E77C-1610-2ED1-AB8837D8573B}"/>
                </a:ext>
              </a:extLst>
            </p:cNvPr>
            <p:cNvGrpSpPr/>
            <p:nvPr/>
          </p:nvGrpSpPr>
          <p:grpSpPr>
            <a:xfrm>
              <a:off x="217540" y="1"/>
              <a:ext cx="730741" cy="812800"/>
              <a:chOff x="117754" y="1"/>
              <a:chExt cx="730741" cy="812800"/>
            </a:xfrm>
          </p:grpSpPr>
          <p:sp>
            <p:nvSpPr>
              <p:cNvPr id="9" name="矩形 8">
                <a:extLst>
                  <a:ext uri="{FF2B5EF4-FFF2-40B4-BE49-F238E27FC236}">
                    <a16:creationId xmlns="" xmlns:a16="http://schemas.microsoft.com/office/drawing/2014/main" id="{0D2C7415-86A2-2B16-3712-5C550489A1D6}"/>
                  </a:ext>
                </a:extLst>
              </p:cNvPr>
              <p:cNvSpPr/>
              <p:nvPr/>
            </p:nvSpPr>
            <p:spPr>
              <a:xfrm>
                <a:off x="120575" y="1"/>
                <a:ext cx="699345" cy="812800"/>
              </a:xfrm>
              <a:prstGeom prst="rect">
                <a:avLst/>
              </a:prstGeom>
              <a:solidFill>
                <a:srgbClr val="C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Medium" panose="020B0600000000000000" pitchFamily="34" charset="-122"/>
                  <a:ea typeface="思源黑体 CN Medium" panose="020B0600000000000000" pitchFamily="34" charset="-122"/>
                </a:endParaRPr>
              </a:p>
            </p:txBody>
          </p:sp>
          <p:sp>
            <p:nvSpPr>
              <p:cNvPr id="10" name="文本框 9">
                <a:extLst>
                  <a:ext uri="{FF2B5EF4-FFF2-40B4-BE49-F238E27FC236}">
                    <a16:creationId xmlns="" xmlns:a16="http://schemas.microsoft.com/office/drawing/2014/main" id="{5A46D496-1369-D5A0-7036-528B23FA6232}"/>
                  </a:ext>
                </a:extLst>
              </p:cNvPr>
              <p:cNvSpPr txBox="1"/>
              <p:nvPr/>
            </p:nvSpPr>
            <p:spPr>
              <a:xfrm>
                <a:off x="117754" y="51021"/>
                <a:ext cx="730741" cy="705450"/>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en-US" altLang="zh-CN" sz="2400" dirty="0">
                    <a:solidFill>
                      <a:schemeClr val="bg1"/>
                    </a:solidFill>
                    <a:latin typeface="黑体" panose="02010609060101010101" pitchFamily="49" charset="-122"/>
                    <a:ea typeface="黑体" panose="02010609060101010101" pitchFamily="49" charset="-122"/>
                  </a:rPr>
                  <a:t>02</a:t>
                </a:r>
                <a:endParaRPr lang="zh-CN" altLang="en-US" sz="2400" dirty="0">
                  <a:solidFill>
                    <a:schemeClr val="bg1"/>
                  </a:solidFill>
                  <a:latin typeface="黑体" panose="02010609060101010101" pitchFamily="49" charset="-122"/>
                  <a:ea typeface="黑体" panose="02010609060101010101" pitchFamily="49" charset="-122"/>
                </a:endParaRPr>
              </a:p>
              <a:p>
                <a:pPr algn="ctr"/>
                <a:r>
                  <a:rPr lang="en-US" altLang="zh-CN" sz="1200" dirty="0">
                    <a:solidFill>
                      <a:schemeClr val="bg1"/>
                    </a:solidFill>
                    <a:latin typeface="黑体" panose="02010609060101010101" pitchFamily="49" charset="-122"/>
                    <a:ea typeface="黑体" panose="02010609060101010101" pitchFamily="49" charset="-122"/>
                  </a:rPr>
                  <a:t>PART</a:t>
                </a:r>
              </a:p>
            </p:txBody>
          </p:sp>
        </p:grpSp>
        <p:cxnSp>
          <p:nvCxnSpPr>
            <p:cNvPr id="8" name="直接连接符 7">
              <a:extLst>
                <a:ext uri="{FF2B5EF4-FFF2-40B4-BE49-F238E27FC236}">
                  <a16:creationId xmlns="" xmlns:a16="http://schemas.microsoft.com/office/drawing/2014/main" id="{4A3AC1BA-24B9-FC7A-D1BA-8CFCD478D0AC}"/>
                </a:ext>
              </a:extLst>
            </p:cNvPr>
            <p:cNvCxnSpPr>
              <a:cxnSpLocks/>
            </p:cNvCxnSpPr>
            <p:nvPr/>
          </p:nvCxnSpPr>
          <p:spPr>
            <a:xfrm>
              <a:off x="855194" y="497032"/>
              <a:ext cx="11336806" cy="98670"/>
            </a:xfrm>
            <a:prstGeom prst="line">
              <a:avLst/>
            </a:prstGeom>
            <a:ln w="28575">
              <a:solidFill>
                <a:srgbClr val="C10000"/>
              </a:solidFill>
            </a:ln>
          </p:spPr>
          <p:style>
            <a:lnRef idx="1">
              <a:schemeClr val="accent1"/>
            </a:lnRef>
            <a:fillRef idx="0">
              <a:schemeClr val="accent1"/>
            </a:fillRef>
            <a:effectRef idx="0">
              <a:schemeClr val="accent1"/>
            </a:effectRef>
            <a:fontRef idx="minor">
              <a:schemeClr val="tx1"/>
            </a:fontRef>
          </p:style>
        </p:cxnSp>
      </p:grpSp>
      <p:sp>
        <p:nvSpPr>
          <p:cNvPr id="11" name="文本框 10">
            <a:extLst>
              <a:ext uri="{FF2B5EF4-FFF2-40B4-BE49-F238E27FC236}">
                <a16:creationId xmlns="" xmlns:a16="http://schemas.microsoft.com/office/drawing/2014/main" id="{83C1DB8A-1B09-142D-1A79-5467AA236EAF}"/>
              </a:ext>
            </a:extLst>
          </p:cNvPr>
          <p:cNvSpPr txBox="1"/>
          <p:nvPr/>
        </p:nvSpPr>
        <p:spPr>
          <a:xfrm>
            <a:off x="855194" y="1039917"/>
            <a:ext cx="11171154" cy="4708981"/>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nSpc>
                <a:spcPct val="150000"/>
              </a:lnSpc>
              <a:spcBef>
                <a:spcPts val="1200"/>
              </a:spcBef>
            </a:pPr>
            <a:r>
              <a:rPr lang="en-US" altLang="zh-CN" sz="2000" dirty="0" smtClean="0">
                <a:latin typeface="Times New Roman Regular"/>
                <a:ea typeface="宋体" panose="02010600030101010101" pitchFamily="2" charset="-122"/>
              </a:rPr>
              <a:t>40 Forty </a:t>
            </a:r>
            <a:r>
              <a:rPr lang="en-US" altLang="zh-CN" sz="2000" dirty="0">
                <a:latin typeface="Times New Roman Regular"/>
                <a:ea typeface="宋体" panose="02010600030101010101" pitchFamily="2" charset="-122"/>
              </a:rPr>
              <a:t>healthy volunteers (university </a:t>
            </a:r>
            <a:r>
              <a:rPr lang="en-US" altLang="zh-CN" sz="2000" dirty="0" smtClean="0">
                <a:latin typeface="Times New Roman Regular"/>
                <a:ea typeface="宋体" panose="02010600030101010101" pitchFamily="2" charset="-122"/>
              </a:rPr>
              <a:t>students from </a:t>
            </a:r>
            <a:r>
              <a:rPr lang="en-US" altLang="zh-CN" sz="2000" dirty="0">
                <a:latin typeface="Times New Roman Regular"/>
                <a:ea typeface="宋体" panose="02010600030101010101" pitchFamily="2" charset="-122"/>
              </a:rPr>
              <a:t>different departments, </a:t>
            </a:r>
            <a:r>
              <a:rPr lang="en-US" altLang="zh-CN" sz="2000" dirty="0" smtClean="0">
                <a:latin typeface="Times New Roman Regular"/>
                <a:ea typeface="宋体" panose="02010600030101010101" pitchFamily="2" charset="-122"/>
              </a:rPr>
              <a:t>with average </a:t>
            </a:r>
            <a:r>
              <a:rPr lang="en-US" altLang="zh-CN" sz="2000" dirty="0">
                <a:latin typeface="Times New Roman Regular"/>
                <a:ea typeface="宋体" panose="02010600030101010101" pitchFamily="2" charset="-122"/>
              </a:rPr>
              <a:t>age </a:t>
            </a:r>
            <a:r>
              <a:rPr lang="en-US" altLang="zh-CN" sz="2000" dirty="0" smtClean="0">
                <a:latin typeface="Times New Roman Regular"/>
                <a:ea typeface="宋体" panose="02010600030101010101" pitchFamily="2" charset="-122"/>
              </a:rPr>
              <a:t>=22 </a:t>
            </a:r>
            <a:r>
              <a:rPr lang="en-US" altLang="zh-CN" sz="2000" dirty="0">
                <a:latin typeface="Times New Roman Regular"/>
                <a:ea typeface="宋体" panose="02010600030101010101" pitchFamily="2" charset="-122"/>
              </a:rPr>
              <a:t>years, SD = 2 years) participated in </a:t>
            </a:r>
            <a:r>
              <a:rPr lang="en-US" altLang="zh-CN" sz="2000" dirty="0" smtClean="0">
                <a:latin typeface="Times New Roman Regular"/>
                <a:ea typeface="宋体" panose="02010600030101010101" pitchFamily="2" charset="-122"/>
              </a:rPr>
              <a:t>the scanning </a:t>
            </a:r>
            <a:r>
              <a:rPr lang="en-US" altLang="zh-CN" sz="2000" dirty="0">
                <a:latin typeface="Times New Roman Regular"/>
                <a:ea typeface="宋体" panose="02010600030101010101" pitchFamily="2" charset="-122"/>
              </a:rPr>
              <a:t>sessions of the </a:t>
            </a:r>
            <a:r>
              <a:rPr lang="en-US" altLang="zh-CN" sz="2000" dirty="0" smtClean="0">
                <a:latin typeface="Times New Roman Regular"/>
                <a:ea typeface="宋体" panose="02010600030101010101" pitchFamily="2" charset="-122"/>
              </a:rPr>
              <a:t>experiment. Based on questionnaire ,participants were selected to balanced for </a:t>
            </a:r>
            <a:r>
              <a:rPr lang="en-US" altLang="zh-CN" sz="2000" dirty="0" smtClean="0">
                <a:solidFill>
                  <a:srgbClr val="FF0000"/>
                </a:solidFill>
                <a:latin typeface="Times New Roman Regular"/>
                <a:ea typeface="宋体" panose="02010600030101010101" pitchFamily="2" charset="-122"/>
              </a:rPr>
              <a:t>gender</a:t>
            </a:r>
            <a:r>
              <a:rPr lang="en-US" altLang="zh-CN" sz="2000" dirty="0" smtClean="0">
                <a:latin typeface="Times New Roman Regular"/>
                <a:ea typeface="宋体" panose="02010600030101010101" pitchFamily="2" charset="-122"/>
              </a:rPr>
              <a:t> and </a:t>
            </a:r>
            <a:r>
              <a:rPr lang="en-US" altLang="zh-CN" sz="2000" dirty="0" smtClean="0">
                <a:solidFill>
                  <a:srgbClr val="FF0000"/>
                </a:solidFill>
                <a:latin typeface="Times New Roman Regular"/>
                <a:ea typeface="宋体" panose="02010600030101010101" pitchFamily="2" charset="-122"/>
              </a:rPr>
              <a:t>SVO.</a:t>
            </a:r>
            <a:endParaRPr lang="en-US" altLang="zh-CN" sz="2000" dirty="0">
              <a:solidFill>
                <a:srgbClr val="FF0000"/>
              </a:solidFill>
              <a:latin typeface="Times New Roman Regular"/>
              <a:ea typeface="宋体" panose="02010600030101010101" pitchFamily="2" charset="-122"/>
            </a:endParaRPr>
          </a:p>
          <a:p>
            <a:pPr marL="342900" indent="-342900">
              <a:lnSpc>
                <a:spcPct val="150000"/>
              </a:lnSpc>
              <a:spcBef>
                <a:spcPts val="1200"/>
              </a:spcBef>
              <a:buFont typeface="Arial" panose="020B0604020202020204" pitchFamily="34" charset="0"/>
              <a:buChar char="•"/>
            </a:pPr>
            <a:endParaRPr lang="en-US" altLang="zh-CN" sz="2000" dirty="0">
              <a:latin typeface="Times New Roman Regular"/>
              <a:ea typeface="宋体" panose="02010600030101010101" pitchFamily="2" charset="-122"/>
            </a:endParaRPr>
          </a:p>
          <a:p>
            <a:pPr>
              <a:lnSpc>
                <a:spcPct val="150000"/>
              </a:lnSpc>
              <a:spcBef>
                <a:spcPts val="1200"/>
              </a:spcBef>
            </a:pPr>
            <a:r>
              <a:rPr lang="en-US" altLang="zh-CN" sz="2000" dirty="0" smtClean="0">
                <a:latin typeface="Times New Roman Regular"/>
                <a:ea typeface="微软雅黑" panose="020B0503020204020204" pitchFamily="34" charset="-122"/>
              </a:rPr>
              <a:t>Procedure:</a:t>
            </a:r>
            <a:endParaRPr lang="en-US" altLang="zh-CN" sz="2000" dirty="0">
              <a:latin typeface="Times New Roman Regular"/>
              <a:ea typeface="微软雅黑" panose="020B0503020204020204" pitchFamily="34" charset="-122"/>
            </a:endParaRPr>
          </a:p>
          <a:p>
            <a:pPr>
              <a:lnSpc>
                <a:spcPct val="150000"/>
              </a:lnSpc>
              <a:spcBef>
                <a:spcPts val="1200"/>
              </a:spcBef>
            </a:pPr>
            <a:r>
              <a:rPr lang="en-US" altLang="zh-CN" sz="2000" dirty="0">
                <a:latin typeface="Times New Roman Regular"/>
                <a:ea typeface="宋体" panose="02010600030101010101" pitchFamily="2" charset="-122"/>
              </a:rPr>
              <a:t>(a) generating ideas for a creativity task, which was a part of the power manipulation prior to scanning, (b) evaluating reward pairs between self and other in the MRI scanner, (c) completing the creativity task and </a:t>
            </a:r>
            <a:r>
              <a:rPr lang="en-US" altLang="zh-CN" sz="2000" dirty="0" err="1">
                <a:latin typeface="Times New Roman Regular"/>
                <a:ea typeface="宋体" panose="02010600030101010101" pitchFamily="2" charset="-122"/>
              </a:rPr>
              <a:t>postscanning</a:t>
            </a:r>
            <a:r>
              <a:rPr lang="en-US" altLang="zh-CN" sz="2000" dirty="0">
                <a:latin typeface="Times New Roman Regular"/>
                <a:ea typeface="宋体" panose="02010600030101010101" pitchFamily="2" charset="-122"/>
              </a:rPr>
              <a:t> questionnaire.</a:t>
            </a:r>
          </a:p>
        </p:txBody>
      </p:sp>
    </p:spTree>
    <p:extLst>
      <p:ext uri="{BB962C8B-B14F-4D97-AF65-F5344CB8AC3E}">
        <p14:creationId xmlns:p14="http://schemas.microsoft.com/office/powerpoint/2010/main" val="2983923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58389" y="753206"/>
            <a:ext cx="9130934" cy="5832231"/>
          </a:xfrm>
        </p:spPr>
        <p:txBody>
          <a:bodyPr>
            <a:normAutofit/>
          </a:bodyPr>
          <a:lstStyle/>
          <a:p>
            <a:pPr marL="0" indent="0">
              <a:buNone/>
            </a:pPr>
            <a:r>
              <a:rPr lang="en-US" altLang="zh-CN" dirty="0" smtClean="0">
                <a:latin typeface="Times New Roman Regular"/>
              </a:rPr>
              <a:t>Participants  were assigned one of two possible roles. The leader(high power) or the follower(low power) .Roles were balanced over SVO,</a:t>
            </a:r>
          </a:p>
          <a:p>
            <a:pPr marL="0" indent="0">
              <a:buNone/>
            </a:pPr>
            <a:r>
              <a:rPr lang="en-US" altLang="zh-CN" dirty="0" smtClean="0">
                <a:latin typeface="Times New Roman Regular"/>
              </a:rPr>
              <a:t>                                 </a:t>
            </a:r>
            <a:r>
              <a:rPr lang="en-US" altLang="zh-CN" dirty="0" err="1" smtClean="0">
                <a:latin typeface="Times New Roman Regular"/>
              </a:rPr>
              <a:t>Proselfs</a:t>
            </a:r>
            <a:r>
              <a:rPr lang="en-US" altLang="zh-CN" dirty="0" smtClean="0">
                <a:latin typeface="Times New Roman Regular"/>
              </a:rPr>
              <a:t>                       </a:t>
            </a:r>
            <a:r>
              <a:rPr lang="en-US" altLang="zh-CN" dirty="0" err="1" smtClean="0">
                <a:latin typeface="Times New Roman Regular"/>
              </a:rPr>
              <a:t>prosocials</a:t>
            </a:r>
            <a:endParaRPr lang="en-US" altLang="zh-CN" dirty="0" smtClean="0">
              <a:latin typeface="Times New Roman Regular"/>
            </a:endParaRPr>
          </a:p>
          <a:p>
            <a:pPr marL="0" indent="0">
              <a:buNone/>
            </a:pPr>
            <a:r>
              <a:rPr lang="en-US" altLang="zh-CN" dirty="0" smtClean="0">
                <a:latin typeface="Times New Roman Regular"/>
              </a:rPr>
              <a:t>Leaders       </a:t>
            </a:r>
            <a:r>
              <a:rPr lang="en-US" altLang="zh-CN" dirty="0" err="1" smtClean="0">
                <a:latin typeface="Times New Roman Regular"/>
              </a:rPr>
              <a:t>proselfs</a:t>
            </a:r>
            <a:r>
              <a:rPr lang="en-US" altLang="zh-CN" dirty="0" smtClean="0">
                <a:latin typeface="Times New Roman Regular"/>
              </a:rPr>
              <a:t> X leaders         </a:t>
            </a:r>
            <a:r>
              <a:rPr lang="en-US" altLang="zh-CN" dirty="0" err="1" smtClean="0">
                <a:latin typeface="Times New Roman Regular"/>
              </a:rPr>
              <a:t>prosocials</a:t>
            </a:r>
            <a:r>
              <a:rPr lang="en-US" altLang="zh-CN" dirty="0" smtClean="0">
                <a:latin typeface="Times New Roman Regular"/>
              </a:rPr>
              <a:t> X leaders</a:t>
            </a:r>
          </a:p>
          <a:p>
            <a:pPr marL="0" indent="0">
              <a:buNone/>
            </a:pPr>
            <a:endParaRPr lang="en-US" altLang="zh-CN" dirty="0" smtClean="0">
              <a:latin typeface="Times New Roman Regular"/>
            </a:endParaRPr>
          </a:p>
          <a:p>
            <a:pPr marL="0" indent="0">
              <a:buNone/>
            </a:pPr>
            <a:r>
              <a:rPr lang="en-US" altLang="zh-CN" dirty="0" smtClean="0">
                <a:latin typeface="Times New Roman Regular"/>
              </a:rPr>
              <a:t>Followers     </a:t>
            </a:r>
            <a:r>
              <a:rPr lang="en-US" altLang="zh-CN" dirty="0" err="1" smtClean="0">
                <a:latin typeface="Times New Roman Regular"/>
              </a:rPr>
              <a:t>proselfs</a:t>
            </a:r>
            <a:r>
              <a:rPr lang="en-US" altLang="zh-CN" dirty="0" smtClean="0">
                <a:latin typeface="Times New Roman Regular"/>
              </a:rPr>
              <a:t> X followers        </a:t>
            </a:r>
            <a:r>
              <a:rPr lang="en-US" altLang="zh-CN" dirty="0" err="1" smtClean="0">
                <a:latin typeface="Times New Roman Regular"/>
              </a:rPr>
              <a:t>prosocials</a:t>
            </a:r>
            <a:r>
              <a:rPr lang="en-US" altLang="zh-CN" dirty="0" smtClean="0">
                <a:latin typeface="Times New Roman Regular"/>
              </a:rPr>
              <a:t> X followers</a:t>
            </a:r>
          </a:p>
          <a:p>
            <a:pPr marL="0" indent="0">
              <a:buNone/>
            </a:pPr>
            <a:endParaRPr lang="en-US" altLang="zh-CN" dirty="0">
              <a:latin typeface="Times New Roman Regular"/>
            </a:endParaRPr>
          </a:p>
          <a:p>
            <a:pPr marL="0" indent="0">
              <a:buNone/>
            </a:pPr>
            <a:r>
              <a:rPr lang="en-US" altLang="zh-CN" dirty="0" err="1" smtClean="0">
                <a:latin typeface="Times New Roman Regular"/>
              </a:rPr>
              <a:t>Pariticipants</a:t>
            </a:r>
            <a:r>
              <a:rPr lang="en-US" altLang="zh-CN" dirty="0">
                <a:latin typeface="Times New Roman Regular"/>
              </a:rPr>
              <a:t> </a:t>
            </a:r>
            <a:r>
              <a:rPr lang="en-US" altLang="zh-CN" dirty="0" smtClean="0">
                <a:latin typeface="Times New Roman Regular"/>
              </a:rPr>
              <a:t>need come up with 1000 creative way to use </a:t>
            </a:r>
            <a:r>
              <a:rPr lang="en-US" altLang="zh-CN" dirty="0">
                <a:latin typeface="Times New Roman Regular"/>
              </a:rPr>
              <a:t>pipe, </a:t>
            </a:r>
            <a:r>
              <a:rPr lang="en-US" altLang="zh-CN" dirty="0">
                <a:solidFill>
                  <a:srgbClr val="FF0000"/>
                </a:solidFill>
                <a:latin typeface="Times New Roman Regular"/>
              </a:rPr>
              <a:t>“leader” </a:t>
            </a:r>
            <a:r>
              <a:rPr lang="en-US" altLang="zh-CN" dirty="0">
                <a:latin typeface="Times New Roman Regular"/>
              </a:rPr>
              <a:t>were told </a:t>
            </a:r>
            <a:r>
              <a:rPr lang="en-US" altLang="zh-CN" dirty="0" smtClean="0">
                <a:latin typeface="Times New Roman Regular"/>
              </a:rPr>
              <a:t> </a:t>
            </a:r>
          </a:p>
          <a:p>
            <a:pPr marL="0" indent="0">
              <a:buNone/>
            </a:pPr>
            <a:r>
              <a:rPr lang="en-US" altLang="zh-CN" dirty="0" smtClean="0">
                <a:latin typeface="Times New Roman Regular"/>
              </a:rPr>
              <a:t>(</a:t>
            </a:r>
            <a:r>
              <a:rPr lang="en-US" altLang="zh-CN" dirty="0">
                <a:latin typeface="Times New Roman Regular"/>
              </a:rPr>
              <a:t>a) evaluate the creative ideas provided by their </a:t>
            </a:r>
            <a:r>
              <a:rPr lang="en-US" altLang="zh-CN" dirty="0" smtClean="0">
                <a:latin typeface="Times New Roman Regular"/>
              </a:rPr>
              <a:t>follower</a:t>
            </a:r>
            <a:endParaRPr lang="en-US" altLang="zh-CN" dirty="0">
              <a:latin typeface="Times New Roman Regular"/>
            </a:endParaRPr>
          </a:p>
          <a:p>
            <a:pPr marL="0" indent="0">
              <a:buNone/>
            </a:pPr>
            <a:r>
              <a:rPr lang="en-US" altLang="zh-CN" dirty="0" smtClean="0">
                <a:latin typeface="Times New Roman Regular"/>
              </a:rPr>
              <a:t>(b</a:t>
            </a:r>
            <a:r>
              <a:rPr lang="en-US" altLang="zh-CN" dirty="0">
                <a:latin typeface="Times New Roman Regular"/>
              </a:rPr>
              <a:t>) decide on the best creative idea (either their own, or that of their follower) which would be submitted to a jury</a:t>
            </a:r>
            <a:r>
              <a:rPr lang="en-US" altLang="zh-CN" dirty="0" smtClean="0">
                <a:latin typeface="Times New Roman Regular"/>
              </a:rPr>
              <a:t>,</a:t>
            </a:r>
          </a:p>
          <a:p>
            <a:pPr marL="0" indent="0">
              <a:buNone/>
            </a:pPr>
            <a:r>
              <a:rPr lang="en-US" altLang="zh-CN" dirty="0" smtClean="0">
                <a:latin typeface="Times New Roman Regular"/>
              </a:rPr>
              <a:t> </a:t>
            </a:r>
            <a:r>
              <a:rPr lang="en-US" altLang="zh-CN" dirty="0">
                <a:latin typeface="Times New Roman Regular"/>
              </a:rPr>
              <a:t>(c) determine how to divide a 19</a:t>
            </a:r>
            <a:r>
              <a:rPr lang="en-US" altLang="zh-CN" dirty="0" smtClean="0">
                <a:latin typeface="Times New Roman Regular"/>
              </a:rPr>
              <a:t>€.</a:t>
            </a:r>
          </a:p>
          <a:p>
            <a:pPr marL="0" indent="0">
              <a:buNone/>
            </a:pPr>
            <a:r>
              <a:rPr lang="en-US" altLang="zh-CN" dirty="0">
                <a:solidFill>
                  <a:srgbClr val="FF0000"/>
                </a:solidFill>
                <a:latin typeface="Times New Roman Regular"/>
              </a:rPr>
              <a:t>Followers</a:t>
            </a:r>
            <a:r>
              <a:rPr lang="en-US" altLang="zh-CN" dirty="0">
                <a:latin typeface="Times New Roman Regular"/>
              </a:rPr>
              <a:t> had no control over the outcome of the creativity task, but they were compensated in truth based on leaders’ decisions.</a:t>
            </a:r>
            <a:endParaRPr lang="en-US" altLang="zh-CN" dirty="0" smtClean="0">
              <a:latin typeface="Times New Roman Regular"/>
            </a:endParaRPr>
          </a:p>
          <a:p>
            <a:pPr marL="0" indent="0">
              <a:buNone/>
            </a:pPr>
            <a:endParaRPr lang="en-US" altLang="zh-CN" dirty="0">
              <a:latin typeface="Times New Roman Regular"/>
            </a:endParaRPr>
          </a:p>
          <a:p>
            <a:pPr marL="0" indent="0">
              <a:buNone/>
            </a:pPr>
            <a:endParaRPr lang="en-US" altLang="zh-CN" dirty="0" smtClean="0"/>
          </a:p>
          <a:p>
            <a:pPr marL="0" indent="0">
              <a:buNone/>
            </a:pPr>
            <a:endParaRPr lang="en-US" altLang="zh-CN" dirty="0" smtClean="0"/>
          </a:p>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endParaRPr lang="zh-CN" altLang="en-US" dirty="0"/>
          </a:p>
        </p:txBody>
      </p:sp>
    </p:spTree>
    <p:extLst>
      <p:ext uri="{BB962C8B-B14F-4D97-AF65-F5344CB8AC3E}">
        <p14:creationId xmlns:p14="http://schemas.microsoft.com/office/powerpoint/2010/main" val="1950758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622056" y="808263"/>
            <a:ext cx="4462219" cy="5093675"/>
          </a:xfrm>
          <a:solidFill>
            <a:srgbClr val="00B0F0"/>
          </a:solidFill>
        </p:spPr>
        <p:txBody>
          <a:bodyPr>
            <a:normAutofit/>
          </a:bodyPr>
          <a:lstStyle/>
          <a:p>
            <a:pPr marL="0" indent="0">
              <a:buNone/>
            </a:pPr>
            <a:r>
              <a:rPr lang="en-US" altLang="zh-CN" dirty="0">
                <a:latin typeface="Times New Roman Regular"/>
              </a:rPr>
              <a:t>In the scanner, participants observed and rated a series of 36 hypothetical distributions of a sum of money split between themselves and the anonymous person with whom they were matched in the creativity task</a:t>
            </a:r>
            <a:r>
              <a:rPr lang="en-US" altLang="zh-CN" dirty="0" smtClean="0">
                <a:latin typeface="Times New Roman Regular"/>
              </a:rPr>
              <a:t>.</a:t>
            </a:r>
          </a:p>
          <a:p>
            <a:pPr marL="0" indent="0">
              <a:buNone/>
            </a:pPr>
            <a:endParaRPr lang="en-US" altLang="zh-CN" dirty="0">
              <a:latin typeface="Times New Roman Regular"/>
            </a:endParaRPr>
          </a:p>
          <a:p>
            <a:pPr marL="0" indent="0">
              <a:buNone/>
            </a:pPr>
            <a:endParaRPr lang="en-US" altLang="zh-CN" dirty="0" smtClean="0">
              <a:latin typeface="Times New Roman Regular"/>
            </a:endParaRPr>
          </a:p>
          <a:p>
            <a:pPr marL="0" indent="0">
              <a:buNone/>
            </a:pPr>
            <a:r>
              <a:rPr lang="en-US" altLang="zh-CN" dirty="0" smtClean="0">
                <a:latin typeface="Times New Roman Regular"/>
              </a:rPr>
              <a:t> </a:t>
            </a:r>
            <a:r>
              <a:rPr lang="en-US" altLang="zh-CN" dirty="0">
                <a:latin typeface="Times New Roman Regular"/>
              </a:rPr>
              <a:t>Half of the distributions yielded an </a:t>
            </a:r>
            <a:r>
              <a:rPr lang="en-US" altLang="zh-CN" dirty="0">
                <a:solidFill>
                  <a:srgbClr val="FF0000"/>
                </a:solidFill>
                <a:latin typeface="Times New Roman Regular"/>
              </a:rPr>
              <a:t>advantage </a:t>
            </a:r>
            <a:r>
              <a:rPr lang="en-US" altLang="zh-CN" dirty="0">
                <a:latin typeface="Times New Roman Regular"/>
              </a:rPr>
              <a:t>to the participant, while the other half yielded a </a:t>
            </a:r>
            <a:r>
              <a:rPr lang="en-US" altLang="zh-CN" dirty="0">
                <a:solidFill>
                  <a:srgbClr val="FF0000"/>
                </a:solidFill>
                <a:latin typeface="Times New Roman Regular"/>
              </a:rPr>
              <a:t>disadvantage</a:t>
            </a:r>
            <a:r>
              <a:rPr lang="en-US" altLang="zh-CN" dirty="0">
                <a:latin typeface="Times New Roman Regular"/>
              </a:rPr>
              <a:t>. Hence DA-IE and A-IE was a within factor in the experiment, while the assumed power position (leader or teammate) was a between factor.</a:t>
            </a:r>
            <a:endParaRPr lang="zh-CN" altLang="en-US" dirty="0">
              <a:latin typeface="Times New Roman Regular"/>
            </a:endParaRPr>
          </a:p>
        </p:txBody>
      </p:sp>
      <p:sp>
        <p:nvSpPr>
          <p:cNvPr id="4" name="矩形 3"/>
          <p:cNvSpPr/>
          <p:nvPr/>
        </p:nvSpPr>
        <p:spPr>
          <a:xfrm>
            <a:off x="6500447" y="808263"/>
            <a:ext cx="4533900" cy="5078313"/>
          </a:xfrm>
          <a:prstGeom prst="rect">
            <a:avLst/>
          </a:prstGeom>
          <a:solidFill>
            <a:srgbClr val="00B0F0"/>
          </a:solidFill>
        </p:spPr>
        <p:txBody>
          <a:bodyPr wrap="square">
            <a:spAutoFit/>
          </a:bodyPr>
          <a:lstStyle/>
          <a:p>
            <a:r>
              <a:rPr lang="en-US" altLang="zh-CN" dirty="0" smtClean="0"/>
              <a:t> </a:t>
            </a:r>
            <a:r>
              <a:rPr lang="en-US" altLang="zh-CN" dirty="0" smtClean="0">
                <a:latin typeface="Times New Roman Regular"/>
              </a:rPr>
              <a:t>(</a:t>
            </a:r>
            <a:r>
              <a:rPr lang="en-US" altLang="zh-CN" dirty="0">
                <a:latin typeface="Times New Roman Regular"/>
              </a:rPr>
              <a:t>a) “What is your role in the creativity task? Press left for leader–press right for subordinate</a:t>
            </a:r>
            <a:r>
              <a:rPr lang="en-US" altLang="zh-CN" dirty="0" smtClean="0">
                <a:latin typeface="Times New Roman Regular"/>
              </a:rPr>
              <a:t>”</a:t>
            </a:r>
          </a:p>
          <a:p>
            <a:r>
              <a:rPr lang="en-US" altLang="zh-CN" dirty="0" smtClean="0">
                <a:latin typeface="Times New Roman Regular"/>
              </a:rPr>
              <a:t> </a:t>
            </a:r>
            <a:r>
              <a:rPr lang="en-US" altLang="zh-CN" dirty="0">
                <a:latin typeface="Times New Roman Regular"/>
              </a:rPr>
              <a:t>(b) “Do I get to see the creative ideas of my subordinate? Press right for yes–press left for no</a:t>
            </a:r>
            <a:r>
              <a:rPr lang="en-US" altLang="zh-CN" dirty="0" smtClean="0">
                <a:latin typeface="Times New Roman Regular"/>
              </a:rPr>
              <a:t>”;</a:t>
            </a:r>
          </a:p>
          <a:p>
            <a:r>
              <a:rPr lang="en-US" altLang="zh-CN" dirty="0" smtClean="0">
                <a:latin typeface="Times New Roman Regular"/>
              </a:rPr>
              <a:t> </a:t>
            </a:r>
            <a:r>
              <a:rPr lang="en-US" altLang="zh-CN" dirty="0">
                <a:latin typeface="Times New Roman Regular"/>
              </a:rPr>
              <a:t>(c) “Do I have to evaluate my subordinate on their ideas? Press left for yes–press right for no</a:t>
            </a:r>
            <a:r>
              <a:rPr lang="en-US" altLang="zh-CN" dirty="0" smtClean="0">
                <a:latin typeface="Times New Roman Regular"/>
              </a:rPr>
              <a:t>”;</a:t>
            </a:r>
          </a:p>
          <a:p>
            <a:r>
              <a:rPr lang="en-US" altLang="zh-CN" dirty="0" smtClean="0">
                <a:latin typeface="Times New Roman Regular"/>
              </a:rPr>
              <a:t> </a:t>
            </a:r>
            <a:r>
              <a:rPr lang="en-US" altLang="zh-CN" dirty="0">
                <a:latin typeface="Times New Roman Regular"/>
              </a:rPr>
              <a:t>(d) “Do I get to decide on the compensation for this task? Press right for yes–press left for no</a:t>
            </a:r>
            <a:r>
              <a:rPr lang="en-US" altLang="zh-CN" dirty="0" smtClean="0">
                <a:latin typeface="Times New Roman Regular"/>
              </a:rPr>
              <a:t>.”</a:t>
            </a:r>
          </a:p>
          <a:p>
            <a:r>
              <a:rPr lang="en-US" altLang="zh-CN" dirty="0" smtClean="0">
                <a:latin typeface="Times New Roman Regular"/>
              </a:rPr>
              <a:t> </a:t>
            </a:r>
            <a:r>
              <a:rPr lang="en-US" altLang="zh-CN" dirty="0">
                <a:latin typeface="Times New Roman Regular"/>
              </a:rPr>
              <a:t>Finally, during the actual evaluation task, participants were again reminded of their roles in each of the 36 trials through the labels above the money allocations (“me” and “subordinate” or “teammate”).</a:t>
            </a:r>
            <a:endParaRPr lang="zh-CN" altLang="en-US" dirty="0">
              <a:latin typeface="Times New Roman Regular"/>
            </a:endParaRPr>
          </a:p>
        </p:txBody>
      </p:sp>
    </p:spTree>
    <p:extLst>
      <p:ext uri="{BB962C8B-B14F-4D97-AF65-F5344CB8AC3E}">
        <p14:creationId xmlns:p14="http://schemas.microsoft.com/office/powerpoint/2010/main" val="3659825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9245" y="498349"/>
            <a:ext cx="7604629" cy="61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981807" y="1353823"/>
            <a:ext cx="3238500" cy="3139321"/>
          </a:xfrm>
          <a:prstGeom prst="rect">
            <a:avLst/>
          </a:prstGeom>
          <a:solidFill>
            <a:srgbClr val="00B0F0"/>
          </a:solidFill>
          <a:ln>
            <a:solidFill>
              <a:schemeClr val="accent1"/>
            </a:solidFill>
          </a:ln>
        </p:spPr>
        <p:txBody>
          <a:bodyPr wrap="square">
            <a:spAutoFit/>
          </a:bodyPr>
          <a:lstStyle/>
          <a:p>
            <a:r>
              <a:rPr lang="en-US" altLang="zh-CN" dirty="0" smtClean="0">
                <a:latin typeface="Times New Roman Regular"/>
              </a:rPr>
              <a:t>In the last frame (the response phase), participants were asked to rate each distribution on a scale from 1 to 4 (least to most desirable), yielding a “liking score” (the inverse of inequity aversion), the dependent variable in the behavioral analyses. </a:t>
            </a:r>
            <a:endParaRPr lang="zh-CN" altLang="en-US" dirty="0">
              <a:latin typeface="Times New Roman Regular"/>
            </a:endParaRPr>
          </a:p>
        </p:txBody>
      </p:sp>
    </p:spTree>
    <p:extLst>
      <p:ext uri="{BB962C8B-B14F-4D97-AF65-F5344CB8AC3E}">
        <p14:creationId xmlns:p14="http://schemas.microsoft.com/office/powerpoint/2010/main" val="271478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数据的预处理</a:t>
            </a:r>
            <a:endParaRPr lang="zh-CN" altLang="en-US" dirty="0"/>
          </a:p>
        </p:txBody>
      </p:sp>
      <p:sp>
        <p:nvSpPr>
          <p:cNvPr id="3" name="内容占位符 2"/>
          <p:cNvSpPr>
            <a:spLocks noGrp="1"/>
          </p:cNvSpPr>
          <p:nvPr>
            <p:ph idx="1"/>
          </p:nvPr>
        </p:nvSpPr>
        <p:spPr>
          <a:xfrm>
            <a:off x="1947374" y="1263161"/>
            <a:ext cx="8915400" cy="3777622"/>
          </a:xfrm>
        </p:spPr>
        <p:txBody>
          <a:bodyPr>
            <a:normAutofit lnSpcReduction="10000"/>
          </a:bodyPr>
          <a:lstStyle/>
          <a:p>
            <a:r>
              <a:rPr lang="en-US" altLang="zh-CN" dirty="0">
                <a:latin typeface="Times New Roman Regular"/>
              </a:rPr>
              <a:t>Images were gathered with a Siemens MR </a:t>
            </a:r>
            <a:r>
              <a:rPr lang="en-US" altLang="zh-CN" dirty="0" err="1">
                <a:latin typeface="Times New Roman Regular"/>
              </a:rPr>
              <a:t>Prisma</a:t>
            </a:r>
            <a:r>
              <a:rPr lang="en-US" altLang="zh-CN" dirty="0">
                <a:latin typeface="Times New Roman Regular"/>
              </a:rPr>
              <a:t> scanner and an eight-channel head coil (</a:t>
            </a:r>
            <a:r>
              <a:rPr lang="en-US" altLang="zh-CN" dirty="0">
                <a:solidFill>
                  <a:srgbClr val="FF0000"/>
                </a:solidFill>
                <a:latin typeface="Times New Roman Regular"/>
              </a:rPr>
              <a:t>30 slices per image, TR = 2 s</a:t>
            </a:r>
            <a:r>
              <a:rPr lang="en-US" altLang="zh-CN" dirty="0">
                <a:latin typeface="Times New Roman Regular"/>
              </a:rPr>
              <a:t>). </a:t>
            </a:r>
            <a:endParaRPr lang="en-US" altLang="zh-CN" dirty="0" smtClean="0">
              <a:latin typeface="Times New Roman Regular"/>
            </a:endParaRPr>
          </a:p>
          <a:p>
            <a:r>
              <a:rPr lang="en-US" altLang="zh-CN" dirty="0" smtClean="0">
                <a:latin typeface="Times New Roman Regular"/>
              </a:rPr>
              <a:t>The </a:t>
            </a:r>
            <a:r>
              <a:rPr lang="en-US" altLang="zh-CN" dirty="0">
                <a:latin typeface="Times New Roman Regular"/>
              </a:rPr>
              <a:t>image analysis was conducted with the statistical parametric mapping package (SPM12; </a:t>
            </a:r>
            <a:r>
              <a:rPr lang="en-US" altLang="zh-CN" dirty="0" err="1">
                <a:latin typeface="Times New Roman Regular"/>
              </a:rPr>
              <a:t>Wellcome</a:t>
            </a:r>
            <a:r>
              <a:rPr lang="en-US" altLang="zh-CN" dirty="0">
                <a:latin typeface="Times New Roman Regular"/>
              </a:rPr>
              <a:t> Department of Cognitive Neurology, London). </a:t>
            </a:r>
            <a:endParaRPr lang="en-US" altLang="zh-CN" dirty="0" smtClean="0">
              <a:latin typeface="Times New Roman Regular"/>
            </a:endParaRPr>
          </a:p>
          <a:p>
            <a:r>
              <a:rPr lang="en-US" altLang="zh-CN" dirty="0" smtClean="0">
                <a:latin typeface="Times New Roman Regular"/>
              </a:rPr>
              <a:t>During </a:t>
            </a:r>
            <a:r>
              <a:rPr lang="en-US" altLang="zh-CN" dirty="0">
                <a:latin typeface="Times New Roman Regular"/>
              </a:rPr>
              <a:t>preprocessing, images were </a:t>
            </a:r>
            <a:endParaRPr lang="en-US" altLang="zh-CN" dirty="0" smtClean="0">
              <a:latin typeface="Times New Roman Regular"/>
            </a:endParaRPr>
          </a:p>
          <a:p>
            <a:r>
              <a:rPr lang="en-US" altLang="zh-CN" dirty="0" smtClean="0">
                <a:latin typeface="Times New Roman Regular"/>
              </a:rPr>
              <a:t>(</a:t>
            </a:r>
            <a:r>
              <a:rPr lang="en-US" altLang="zh-CN" dirty="0">
                <a:latin typeface="Times New Roman Regular"/>
              </a:rPr>
              <a:t>a) corrected for slice timing, </a:t>
            </a:r>
            <a:endParaRPr lang="en-US" altLang="zh-CN" dirty="0" smtClean="0">
              <a:latin typeface="Times New Roman Regular"/>
            </a:endParaRPr>
          </a:p>
          <a:p>
            <a:r>
              <a:rPr lang="en-US" altLang="zh-CN" dirty="0" smtClean="0">
                <a:latin typeface="Times New Roman Regular"/>
              </a:rPr>
              <a:t>(</a:t>
            </a:r>
            <a:r>
              <a:rPr lang="en-US" altLang="zh-CN" dirty="0">
                <a:latin typeface="Times New Roman Regular"/>
              </a:rPr>
              <a:t>b) </a:t>
            </a:r>
            <a:r>
              <a:rPr lang="en-US" altLang="zh-CN" dirty="0" smtClean="0">
                <a:latin typeface="Times New Roman Regular"/>
              </a:rPr>
              <a:t>realigned</a:t>
            </a:r>
            <a:r>
              <a:rPr lang="zh-CN" altLang="en-US" dirty="0" smtClean="0">
                <a:latin typeface="Times New Roman Regular"/>
              </a:rPr>
              <a:t>对齐</a:t>
            </a:r>
            <a:r>
              <a:rPr lang="en-US" altLang="zh-CN" dirty="0" smtClean="0">
                <a:latin typeface="Times New Roman Regular"/>
              </a:rPr>
              <a:t> </a:t>
            </a:r>
          </a:p>
          <a:p>
            <a:r>
              <a:rPr lang="en-US" altLang="zh-CN" dirty="0" smtClean="0">
                <a:latin typeface="Times New Roman Regular"/>
              </a:rPr>
              <a:t>(</a:t>
            </a:r>
            <a:r>
              <a:rPr lang="en-US" altLang="zh-CN" dirty="0">
                <a:latin typeface="Times New Roman Regular"/>
              </a:rPr>
              <a:t>c) normalized against the Montreal Neurologic Institute (MNI) template and </a:t>
            </a:r>
            <a:r>
              <a:rPr lang="zh-CN" altLang="en-US" dirty="0" smtClean="0">
                <a:latin typeface="Times New Roman Regular"/>
              </a:rPr>
              <a:t>标准化</a:t>
            </a:r>
            <a:endParaRPr lang="en-US" altLang="zh-CN" dirty="0" smtClean="0">
              <a:latin typeface="Times New Roman Regular"/>
            </a:endParaRPr>
          </a:p>
          <a:p>
            <a:r>
              <a:rPr lang="en-US" altLang="zh-CN" dirty="0" smtClean="0">
                <a:latin typeface="Times New Roman Regular"/>
              </a:rPr>
              <a:t>(</a:t>
            </a:r>
            <a:r>
              <a:rPr lang="en-US" altLang="zh-CN" dirty="0">
                <a:latin typeface="Times New Roman Regular"/>
              </a:rPr>
              <a:t>d) spatially smoothed (full width </a:t>
            </a:r>
            <a:r>
              <a:rPr lang="en-US" altLang="zh-CN" dirty="0" smtClean="0">
                <a:latin typeface="Times New Roman Regular"/>
              </a:rPr>
              <a:t>half maximum=7mm)and </a:t>
            </a:r>
            <a:r>
              <a:rPr lang="en-US" altLang="zh-CN" dirty="0">
                <a:latin typeface="Times New Roman Regular"/>
              </a:rPr>
              <a:t>(e) temporally filtered with a 128 s high-pass </a:t>
            </a:r>
            <a:r>
              <a:rPr lang="en-US" altLang="zh-CN" dirty="0" smtClean="0">
                <a:latin typeface="Times New Roman Regular"/>
              </a:rPr>
              <a:t>filter </a:t>
            </a:r>
            <a:r>
              <a:rPr lang="zh-CN" altLang="en-US" dirty="0" smtClean="0">
                <a:latin typeface="Times New Roman Regular"/>
              </a:rPr>
              <a:t>平滑处理</a:t>
            </a:r>
            <a:endParaRPr lang="zh-CN" altLang="en-US" dirty="0">
              <a:latin typeface="Times New Roman Regular"/>
            </a:endParaRPr>
          </a:p>
        </p:txBody>
      </p:sp>
      <p:sp>
        <p:nvSpPr>
          <p:cNvPr id="4" name="TextBox 3"/>
          <p:cNvSpPr txBox="1"/>
          <p:nvPr/>
        </p:nvSpPr>
        <p:spPr>
          <a:xfrm>
            <a:off x="2104683" y="5504962"/>
            <a:ext cx="8528539" cy="923330"/>
          </a:xfrm>
          <a:prstGeom prst="rect">
            <a:avLst/>
          </a:prstGeom>
          <a:noFill/>
        </p:spPr>
        <p:txBody>
          <a:bodyPr wrap="square" rtlCol="0">
            <a:spAutoFit/>
          </a:bodyPr>
          <a:lstStyle/>
          <a:p>
            <a:r>
              <a:rPr lang="zh-CN" altLang="en-US" dirty="0" smtClean="0">
                <a:latin typeface="Times New Roman Regular"/>
              </a:rPr>
              <a:t>在扫描结束后向被试发放问卷，让被试完成创造性任务的后半部分并且询问被试作为领导、追随者的体验，以确保“权力”这一变量操纵的有效性。</a:t>
            </a:r>
            <a:r>
              <a:rPr lang="en-US" altLang="zh-CN" dirty="0">
                <a:latin typeface="Times New Roman Regular"/>
              </a:rPr>
              <a:t>t</a:t>
            </a:r>
            <a:r>
              <a:rPr lang="zh-CN" altLang="en-US" dirty="0">
                <a:latin typeface="Times New Roman Regular"/>
              </a:rPr>
              <a:t>检验证实了领导者比队友感到更强大</a:t>
            </a:r>
            <a:r>
              <a:rPr lang="en-US" altLang="zh-CN" dirty="0">
                <a:latin typeface="Times New Roman Regular"/>
              </a:rPr>
              <a:t>(t = 2.7, p &lt; .01, Cohen’s d = 0.854</a:t>
            </a:r>
            <a:r>
              <a:rPr lang="en-US" altLang="zh-CN" dirty="0" smtClean="0">
                <a:latin typeface="Times New Roman Regular"/>
              </a:rPr>
              <a:t>)</a:t>
            </a:r>
            <a:r>
              <a:rPr lang="zh-CN" altLang="en-US" dirty="0" smtClean="0"/>
              <a:t>。</a:t>
            </a:r>
            <a:endParaRPr lang="zh-CN" altLang="en-US" dirty="0"/>
          </a:p>
        </p:txBody>
      </p:sp>
    </p:spTree>
    <p:extLst>
      <p:ext uri="{BB962C8B-B14F-4D97-AF65-F5344CB8AC3E}">
        <p14:creationId xmlns:p14="http://schemas.microsoft.com/office/powerpoint/2010/main" val="528622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 xmlns:a16="http://schemas.microsoft.com/office/drawing/2014/main" id="{00F43F98-191A-96CB-6E9C-BAD1DEE3422B}"/>
              </a:ext>
            </a:extLst>
          </p:cNvPr>
          <p:cNvCxnSpPr>
            <a:cxnSpLocks/>
          </p:cNvCxnSpPr>
          <p:nvPr/>
        </p:nvCxnSpPr>
        <p:spPr>
          <a:xfrm>
            <a:off x="1884000" y="4234376"/>
            <a:ext cx="8424000" cy="0"/>
          </a:xfrm>
          <a:prstGeom prst="line">
            <a:avLst/>
          </a:prstGeom>
          <a:ln w="15875">
            <a:solidFill>
              <a:srgbClr val="3F3B3A"/>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 xmlns:a16="http://schemas.microsoft.com/office/drawing/2014/main" id="{EFC22FA4-6DEB-5596-1CEF-D02CCA70596D}"/>
              </a:ext>
            </a:extLst>
          </p:cNvPr>
          <p:cNvCxnSpPr>
            <a:cxnSpLocks/>
          </p:cNvCxnSpPr>
          <p:nvPr/>
        </p:nvCxnSpPr>
        <p:spPr>
          <a:xfrm>
            <a:off x="1884000" y="2623943"/>
            <a:ext cx="8424000" cy="0"/>
          </a:xfrm>
          <a:prstGeom prst="line">
            <a:avLst/>
          </a:prstGeom>
          <a:ln w="15875">
            <a:solidFill>
              <a:srgbClr val="3F3B3A"/>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 xmlns:a16="http://schemas.microsoft.com/office/drawing/2014/main" id="{F7F1A786-D63F-D487-98DB-C72DD5181108}"/>
              </a:ext>
            </a:extLst>
          </p:cNvPr>
          <p:cNvSpPr txBox="1"/>
          <p:nvPr/>
        </p:nvSpPr>
        <p:spPr>
          <a:xfrm>
            <a:off x="3051673" y="2736502"/>
            <a:ext cx="6088653" cy="1384995"/>
          </a:xfrm>
          <a:prstGeom prst="rect">
            <a:avLst/>
          </a:prstGeom>
          <a:noFill/>
        </p:spPr>
        <p:txBody>
          <a:bodyPr wrap="square" rtlCol="0">
            <a:spAutoFit/>
          </a:bodyPr>
          <a:lstStyle/>
          <a:p>
            <a:pPr algn="ctr"/>
            <a:r>
              <a:rPr lang="zh-CN" altLang="en-US" sz="6600" dirty="0">
                <a:latin typeface="Times New Roman" panose="02020603050405020304" pitchFamily="18" charset="0"/>
                <a:ea typeface="黑体" panose="02010609060101010101" pitchFamily="49" charset="-122"/>
              </a:rPr>
              <a:t>结果</a:t>
            </a:r>
            <a:r>
              <a:rPr lang="en-US" altLang="zh-CN" sz="6600" dirty="0">
                <a:latin typeface="Times New Roman" panose="02020603050405020304" pitchFamily="18" charset="0"/>
                <a:ea typeface="黑体" panose="02010609060101010101" pitchFamily="49" charset="-122"/>
              </a:rPr>
              <a:t>  </a:t>
            </a:r>
            <a:r>
              <a:rPr lang="zh-CN" altLang="en-US" sz="6600" dirty="0" smtClean="0">
                <a:latin typeface="Times New Roman" panose="02020603050405020304" pitchFamily="18" charset="0"/>
                <a:ea typeface="黑体" panose="02010609060101010101" pitchFamily="49" charset="-122"/>
              </a:rPr>
              <a:t>行为部分</a:t>
            </a:r>
            <a:endParaRPr lang="en-US" altLang="zh-CN" sz="6600" dirty="0">
              <a:latin typeface="Times New Roman" panose="02020603050405020304" pitchFamily="18" charset="0"/>
              <a:ea typeface="黑体" panose="02010609060101010101" pitchFamily="49" charset="-122"/>
            </a:endParaRPr>
          </a:p>
          <a:p>
            <a:pPr algn="ctr"/>
            <a:r>
              <a:rPr lang="en-US" altLang="zh-CN" dirty="0">
                <a:latin typeface="Times New Roman" panose="02020603050405020304" pitchFamily="18" charset="0"/>
                <a:ea typeface="黑体" panose="02010609060101010101" pitchFamily="49" charset="-122"/>
              </a:rPr>
              <a:t>RESULTS</a:t>
            </a:r>
          </a:p>
        </p:txBody>
      </p:sp>
      <p:sp>
        <p:nvSpPr>
          <p:cNvPr id="7" name="Freeform 77">
            <a:extLst>
              <a:ext uri="{FF2B5EF4-FFF2-40B4-BE49-F238E27FC236}">
                <a16:creationId xmlns="" xmlns:a16="http://schemas.microsoft.com/office/drawing/2014/main" id="{A79BA88F-D54B-FB06-59C7-8B436E74DE21}"/>
              </a:ext>
            </a:extLst>
          </p:cNvPr>
          <p:cNvSpPr/>
          <p:nvPr/>
        </p:nvSpPr>
        <p:spPr>
          <a:xfrm>
            <a:off x="5658606" y="1380117"/>
            <a:ext cx="874788" cy="1074159"/>
          </a:xfrm>
          <a:custGeom>
            <a:avLst/>
            <a:gdLst>
              <a:gd name="T0" fmla="*/ 1681 w 1962"/>
              <a:gd name="T1" fmla="*/ 295 h 2413"/>
              <a:gd name="T2" fmla="*/ 926 w 1962"/>
              <a:gd name="T3" fmla="*/ 1 h 2413"/>
              <a:gd name="T4" fmla="*/ 285 w 1962"/>
              <a:gd name="T5" fmla="*/ 257 h 2413"/>
              <a:gd name="T6" fmla="*/ 96 w 1962"/>
              <a:gd name="T7" fmla="*/ 823 h 2413"/>
              <a:gd name="T8" fmla="*/ 127 w 1962"/>
              <a:gd name="T9" fmla="*/ 1063 h 2413"/>
              <a:gd name="T10" fmla="*/ 5 w 1962"/>
              <a:gd name="T11" fmla="*/ 1322 h 2413"/>
              <a:gd name="T12" fmla="*/ 107 w 1962"/>
              <a:gd name="T13" fmla="*/ 1392 h 2413"/>
              <a:gd name="T14" fmla="*/ 126 w 1962"/>
              <a:gd name="T15" fmla="*/ 1453 h 2413"/>
              <a:gd name="T16" fmla="*/ 125 w 1962"/>
              <a:gd name="T17" fmla="*/ 1537 h 2413"/>
              <a:gd name="T18" fmla="*/ 174 w 1962"/>
              <a:gd name="T19" fmla="*/ 1577 h 2413"/>
              <a:gd name="T20" fmla="*/ 169 w 1962"/>
              <a:gd name="T21" fmla="*/ 1602 h 2413"/>
              <a:gd name="T22" fmla="*/ 187 w 1962"/>
              <a:gd name="T23" fmla="*/ 1687 h 2413"/>
              <a:gd name="T24" fmla="*/ 212 w 1962"/>
              <a:gd name="T25" fmla="*/ 1789 h 2413"/>
              <a:gd name="T26" fmla="*/ 233 w 1962"/>
              <a:gd name="T27" fmla="*/ 1920 h 2413"/>
              <a:gd name="T28" fmla="*/ 470 w 1962"/>
              <a:gd name="T29" fmla="*/ 1952 h 2413"/>
              <a:gd name="T30" fmla="*/ 731 w 1962"/>
              <a:gd name="T31" fmla="*/ 2004 h 2413"/>
              <a:gd name="T32" fmla="*/ 919 w 1962"/>
              <a:gd name="T33" fmla="*/ 2413 h 2413"/>
              <a:gd name="T34" fmla="*/ 1579 w 1962"/>
              <a:gd name="T35" fmla="*/ 1802 h 2413"/>
              <a:gd name="T36" fmla="*/ 1670 w 1962"/>
              <a:gd name="T37" fmla="*/ 1345 h 2413"/>
              <a:gd name="T38" fmla="*/ 1902 w 1962"/>
              <a:gd name="T39" fmla="*/ 884 h 2413"/>
              <a:gd name="T40" fmla="*/ 1681 w 1962"/>
              <a:gd name="T41" fmla="*/ 295 h 2413"/>
              <a:gd name="T42" fmla="*/ 1386 w 1962"/>
              <a:gd name="T43" fmla="*/ 1282 h 2413"/>
              <a:gd name="T44" fmla="*/ 1153 w 1962"/>
              <a:gd name="T45" fmla="*/ 1105 h 2413"/>
              <a:gd name="T46" fmla="*/ 1122 w 1962"/>
              <a:gd name="T47" fmla="*/ 1107 h 2413"/>
              <a:gd name="T48" fmla="*/ 905 w 1962"/>
              <a:gd name="T49" fmla="*/ 869 h 2413"/>
              <a:gd name="T50" fmla="*/ 377 w 1962"/>
              <a:gd name="T51" fmla="*/ 726 h 2413"/>
              <a:gd name="T52" fmla="*/ 297 w 1962"/>
              <a:gd name="T53" fmla="*/ 594 h 2413"/>
              <a:gd name="T54" fmla="*/ 377 w 1962"/>
              <a:gd name="T55" fmla="*/ 344 h 2413"/>
              <a:gd name="T56" fmla="*/ 918 w 1962"/>
              <a:gd name="T57" fmla="*/ 128 h 2413"/>
              <a:gd name="T58" fmla="*/ 1586 w 1962"/>
              <a:gd name="T59" fmla="*/ 380 h 2413"/>
              <a:gd name="T60" fmla="*/ 1781 w 1962"/>
              <a:gd name="T61" fmla="*/ 830 h 2413"/>
              <a:gd name="T62" fmla="*/ 1782 w 1962"/>
              <a:gd name="T63" fmla="*/ 853 h 2413"/>
              <a:gd name="T64" fmla="*/ 1386 w 1962"/>
              <a:gd name="T65" fmla="*/ 1282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62" h="2413">
                <a:moveTo>
                  <a:pt x="1681" y="295"/>
                </a:moveTo>
                <a:cubicBezTo>
                  <a:pt x="1546" y="144"/>
                  <a:pt x="1367" y="4"/>
                  <a:pt x="926" y="1"/>
                </a:cubicBezTo>
                <a:cubicBezTo>
                  <a:pt x="753" y="0"/>
                  <a:pt x="490" y="40"/>
                  <a:pt x="285" y="257"/>
                </a:cubicBezTo>
                <a:cubicBezTo>
                  <a:pt x="161" y="388"/>
                  <a:pt x="70" y="553"/>
                  <a:pt x="96" y="823"/>
                </a:cubicBezTo>
                <a:cubicBezTo>
                  <a:pt x="102" y="882"/>
                  <a:pt x="186" y="949"/>
                  <a:pt x="127" y="1063"/>
                </a:cubicBezTo>
                <a:cubicBezTo>
                  <a:pt x="127" y="1063"/>
                  <a:pt x="0" y="1285"/>
                  <a:pt x="5" y="1322"/>
                </a:cubicBezTo>
                <a:cubicBezTo>
                  <a:pt x="5" y="1322"/>
                  <a:pt x="3" y="1389"/>
                  <a:pt x="107" y="1392"/>
                </a:cubicBezTo>
                <a:cubicBezTo>
                  <a:pt x="107" y="1392"/>
                  <a:pt x="133" y="1395"/>
                  <a:pt x="126" y="1453"/>
                </a:cubicBezTo>
                <a:lnTo>
                  <a:pt x="125" y="1537"/>
                </a:lnTo>
                <a:cubicBezTo>
                  <a:pt x="125" y="1537"/>
                  <a:pt x="128" y="1562"/>
                  <a:pt x="174" y="1577"/>
                </a:cubicBezTo>
                <a:cubicBezTo>
                  <a:pt x="174" y="1577"/>
                  <a:pt x="182" y="1585"/>
                  <a:pt x="169" y="1602"/>
                </a:cubicBezTo>
                <a:cubicBezTo>
                  <a:pt x="169" y="1602"/>
                  <a:pt x="145" y="1629"/>
                  <a:pt x="187" y="1687"/>
                </a:cubicBezTo>
                <a:cubicBezTo>
                  <a:pt x="202" y="1708"/>
                  <a:pt x="227" y="1735"/>
                  <a:pt x="212" y="1789"/>
                </a:cubicBezTo>
                <a:cubicBezTo>
                  <a:pt x="212" y="1789"/>
                  <a:pt x="192" y="1895"/>
                  <a:pt x="233" y="1920"/>
                </a:cubicBezTo>
                <a:cubicBezTo>
                  <a:pt x="233" y="1920"/>
                  <a:pt x="280" y="1976"/>
                  <a:pt x="470" y="1952"/>
                </a:cubicBezTo>
                <a:cubicBezTo>
                  <a:pt x="536" y="1944"/>
                  <a:pt x="658" y="1912"/>
                  <a:pt x="731" y="2004"/>
                </a:cubicBezTo>
                <a:cubicBezTo>
                  <a:pt x="731" y="2004"/>
                  <a:pt x="905" y="2335"/>
                  <a:pt x="919" y="2413"/>
                </a:cubicBezTo>
                <a:cubicBezTo>
                  <a:pt x="919" y="2413"/>
                  <a:pt x="1216" y="1884"/>
                  <a:pt x="1579" y="1802"/>
                </a:cubicBezTo>
                <a:cubicBezTo>
                  <a:pt x="1579" y="1802"/>
                  <a:pt x="1490" y="1603"/>
                  <a:pt x="1670" y="1345"/>
                </a:cubicBezTo>
                <a:cubicBezTo>
                  <a:pt x="1670" y="1345"/>
                  <a:pt x="1895" y="1048"/>
                  <a:pt x="1902" y="884"/>
                </a:cubicBezTo>
                <a:cubicBezTo>
                  <a:pt x="1902" y="884"/>
                  <a:pt x="1962" y="609"/>
                  <a:pt x="1681" y="295"/>
                </a:cubicBezTo>
                <a:close/>
                <a:moveTo>
                  <a:pt x="1386" y="1282"/>
                </a:moveTo>
                <a:cubicBezTo>
                  <a:pt x="1233" y="1287"/>
                  <a:pt x="1225" y="1184"/>
                  <a:pt x="1153" y="1105"/>
                </a:cubicBezTo>
                <a:cubicBezTo>
                  <a:pt x="1143" y="1106"/>
                  <a:pt x="1133" y="1107"/>
                  <a:pt x="1122" y="1107"/>
                </a:cubicBezTo>
                <a:cubicBezTo>
                  <a:pt x="942" y="1112"/>
                  <a:pt x="975" y="921"/>
                  <a:pt x="905" y="869"/>
                </a:cubicBezTo>
                <a:cubicBezTo>
                  <a:pt x="737" y="744"/>
                  <a:pt x="500" y="853"/>
                  <a:pt x="377" y="726"/>
                </a:cubicBezTo>
                <a:cubicBezTo>
                  <a:pt x="337" y="686"/>
                  <a:pt x="302" y="647"/>
                  <a:pt x="297" y="594"/>
                </a:cubicBezTo>
                <a:cubicBezTo>
                  <a:pt x="285" y="466"/>
                  <a:pt x="314" y="411"/>
                  <a:pt x="377" y="344"/>
                </a:cubicBezTo>
                <a:cubicBezTo>
                  <a:pt x="547" y="165"/>
                  <a:pt x="764" y="128"/>
                  <a:pt x="918" y="128"/>
                </a:cubicBezTo>
                <a:cubicBezTo>
                  <a:pt x="1330" y="131"/>
                  <a:pt x="1473" y="254"/>
                  <a:pt x="1586" y="380"/>
                </a:cubicBezTo>
                <a:cubicBezTo>
                  <a:pt x="1772" y="587"/>
                  <a:pt x="1783" y="766"/>
                  <a:pt x="1781" y="830"/>
                </a:cubicBezTo>
                <a:cubicBezTo>
                  <a:pt x="1781" y="838"/>
                  <a:pt x="1782" y="845"/>
                  <a:pt x="1782" y="853"/>
                </a:cubicBezTo>
                <a:cubicBezTo>
                  <a:pt x="1783" y="1090"/>
                  <a:pt x="1605" y="1274"/>
                  <a:pt x="1386" y="1282"/>
                </a:cubicBezTo>
                <a:close/>
              </a:path>
            </a:pathLst>
          </a:custGeom>
          <a:solidFill>
            <a:srgbClr val="3F3B3A"/>
          </a:solidFill>
          <a:ln w="12700" cap="flat">
            <a:noFill/>
            <a:miter lim="400000"/>
          </a:ln>
          <a:effectLst/>
        </p:spPr>
        <p:txBody>
          <a:bodyPr wrap="square" lIns="91439" tIns="91439" rIns="91439" bIns="91439" numCol="1"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latin typeface="思源黑体 CN Medium" panose="020B0600000000000000" pitchFamily="34" charset="-122"/>
              <a:ea typeface="思源黑体 CN Medium" panose="020B0600000000000000" pitchFamily="34" charset="-122"/>
            </a:endParaRPr>
          </a:p>
        </p:txBody>
      </p:sp>
    </p:spTree>
    <p:extLst>
      <p:ext uri="{BB962C8B-B14F-4D97-AF65-F5344CB8AC3E}">
        <p14:creationId xmlns:p14="http://schemas.microsoft.com/office/powerpoint/2010/main" val="2161919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2" name="Group 13">
            <a:extLst>
              <a:ext uri="{FF2B5EF4-FFF2-40B4-BE49-F238E27FC236}">
                <a16:creationId xmlns="" xmlns:a16="http://schemas.microsoft.com/office/drawing/2014/main" id="{259C671B-1B22-4141-A9C0-2E7941FDA7C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 y="228600"/>
            <a:ext cx="2851523" cy="6638625"/>
            <a:chOff x="2487613" y="285750"/>
            <a:chExt cx="2428875" cy="5654676"/>
          </a:xfrm>
        </p:grpSpPr>
        <p:sp>
          <p:nvSpPr>
            <p:cNvPr id="53" name="Freeform 11">
              <a:extLst>
                <a:ext uri="{FF2B5EF4-FFF2-40B4-BE49-F238E27FC236}">
                  <a16:creationId xmlns="" xmlns:a16="http://schemas.microsoft.com/office/drawing/2014/main" id="{7B2F5A4B-FA0F-4625-82F7-1D3F11281B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zh-CN" altLang="en-US"/>
            </a:p>
          </p:txBody>
        </p:sp>
        <p:sp>
          <p:nvSpPr>
            <p:cNvPr id="54" name="Freeform 12">
              <a:extLst>
                <a:ext uri="{FF2B5EF4-FFF2-40B4-BE49-F238E27FC236}">
                  <a16:creationId xmlns="" xmlns:a16="http://schemas.microsoft.com/office/drawing/2014/main" id="{9ACB0BAE-722F-4C91-8C2A-44EF768E83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zh-CN" altLang="en-US"/>
            </a:p>
          </p:txBody>
        </p:sp>
        <p:sp>
          <p:nvSpPr>
            <p:cNvPr id="55" name="Freeform 13">
              <a:extLst>
                <a:ext uri="{FF2B5EF4-FFF2-40B4-BE49-F238E27FC236}">
                  <a16:creationId xmlns="" xmlns:a16="http://schemas.microsoft.com/office/drawing/2014/main" id="{C3AC4D9F-59AC-421A-9FF3-C936CEC439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zh-CN" altLang="en-US"/>
            </a:p>
          </p:txBody>
        </p:sp>
        <p:sp>
          <p:nvSpPr>
            <p:cNvPr id="56" name="Freeform 14">
              <a:extLst>
                <a:ext uri="{FF2B5EF4-FFF2-40B4-BE49-F238E27FC236}">
                  <a16:creationId xmlns="" xmlns:a16="http://schemas.microsoft.com/office/drawing/2014/main" id="{797BCE03-677D-4D65-A4D1-1FD721DD5D6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zh-CN" altLang="en-US"/>
            </a:p>
          </p:txBody>
        </p:sp>
        <p:sp>
          <p:nvSpPr>
            <p:cNvPr id="57" name="Freeform 15">
              <a:extLst>
                <a:ext uri="{FF2B5EF4-FFF2-40B4-BE49-F238E27FC236}">
                  <a16:creationId xmlns="" xmlns:a16="http://schemas.microsoft.com/office/drawing/2014/main" id="{D007E5D0-0B4E-4094-988C-9917146C2D1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zh-CN" altLang="en-US"/>
            </a:p>
          </p:txBody>
        </p:sp>
        <p:sp>
          <p:nvSpPr>
            <p:cNvPr id="58" name="Freeform 16">
              <a:extLst>
                <a:ext uri="{FF2B5EF4-FFF2-40B4-BE49-F238E27FC236}">
                  <a16:creationId xmlns="" xmlns:a16="http://schemas.microsoft.com/office/drawing/2014/main" id="{024DB804-C06B-4A0A-AC43-6BCCB7D760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zh-CN" altLang="en-US"/>
            </a:p>
          </p:txBody>
        </p:sp>
        <p:sp>
          <p:nvSpPr>
            <p:cNvPr id="59" name="Freeform 17">
              <a:extLst>
                <a:ext uri="{FF2B5EF4-FFF2-40B4-BE49-F238E27FC236}">
                  <a16:creationId xmlns="" xmlns:a16="http://schemas.microsoft.com/office/drawing/2014/main" id="{B51DC17A-305E-486E-A527-5E8068E9EFB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zh-CN" altLang="en-US"/>
            </a:p>
          </p:txBody>
        </p:sp>
        <p:sp>
          <p:nvSpPr>
            <p:cNvPr id="60" name="Freeform 18">
              <a:extLst>
                <a:ext uri="{FF2B5EF4-FFF2-40B4-BE49-F238E27FC236}">
                  <a16:creationId xmlns="" xmlns:a16="http://schemas.microsoft.com/office/drawing/2014/main" id="{B6CCA716-6D46-4523-BF96-FF1B0C54644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zh-CN" altLang="en-US"/>
            </a:p>
          </p:txBody>
        </p:sp>
        <p:sp>
          <p:nvSpPr>
            <p:cNvPr id="61" name="Freeform 19">
              <a:extLst>
                <a:ext uri="{FF2B5EF4-FFF2-40B4-BE49-F238E27FC236}">
                  <a16:creationId xmlns="" xmlns:a16="http://schemas.microsoft.com/office/drawing/2014/main" id="{E632B09A-D30C-4268-B28B-ACD61276308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zh-CN" altLang="en-US"/>
            </a:p>
          </p:txBody>
        </p:sp>
        <p:sp>
          <p:nvSpPr>
            <p:cNvPr id="62" name="Freeform 20">
              <a:extLst>
                <a:ext uri="{FF2B5EF4-FFF2-40B4-BE49-F238E27FC236}">
                  <a16:creationId xmlns="" xmlns:a16="http://schemas.microsoft.com/office/drawing/2014/main" id="{5FC839A4-228B-4EC0-8AF4-D8E38ECE67E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zh-CN" altLang="en-US"/>
            </a:p>
          </p:txBody>
        </p:sp>
        <p:sp>
          <p:nvSpPr>
            <p:cNvPr id="63" name="Freeform 21">
              <a:extLst>
                <a:ext uri="{FF2B5EF4-FFF2-40B4-BE49-F238E27FC236}">
                  <a16:creationId xmlns="" xmlns:a16="http://schemas.microsoft.com/office/drawing/2014/main" id="{A8FFB1A1-5BB5-4551-87CD-F3365E6FE99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zh-CN" altLang="en-US"/>
            </a:p>
          </p:txBody>
        </p:sp>
        <p:sp>
          <p:nvSpPr>
            <p:cNvPr id="64" name="Freeform 22">
              <a:extLst>
                <a:ext uri="{FF2B5EF4-FFF2-40B4-BE49-F238E27FC236}">
                  <a16:creationId xmlns="" xmlns:a16="http://schemas.microsoft.com/office/drawing/2014/main" id="{D05AF173-8E70-41FA-9254-DF9AC3DDA23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zh-CN" altLang="en-US"/>
            </a:p>
          </p:txBody>
        </p:sp>
      </p:grpSp>
      <p:grpSp>
        <p:nvGrpSpPr>
          <p:cNvPr id="65" name="Group 27">
            <a:extLst>
              <a:ext uri="{FF2B5EF4-FFF2-40B4-BE49-F238E27FC236}">
                <a16:creationId xmlns="" xmlns:a16="http://schemas.microsoft.com/office/drawing/2014/main" id="{1D56A4CE-A3F4-4CFF-9A65-C029AC17B7C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7224" y="-786"/>
            <a:ext cx="2356675" cy="6854040"/>
            <a:chOff x="6627813" y="194833"/>
            <a:chExt cx="1952625" cy="5678918"/>
          </a:xfrm>
        </p:grpSpPr>
        <p:sp>
          <p:nvSpPr>
            <p:cNvPr id="66" name="Freeform 27">
              <a:extLst>
                <a:ext uri="{FF2B5EF4-FFF2-40B4-BE49-F238E27FC236}">
                  <a16:creationId xmlns="" xmlns:a16="http://schemas.microsoft.com/office/drawing/2014/main" id="{DF669161-0B30-4C76-96BF-962027487D8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zh-CN" altLang="en-US"/>
            </a:p>
          </p:txBody>
        </p:sp>
        <p:sp>
          <p:nvSpPr>
            <p:cNvPr id="67" name="Freeform 28">
              <a:extLst>
                <a:ext uri="{FF2B5EF4-FFF2-40B4-BE49-F238E27FC236}">
                  <a16:creationId xmlns="" xmlns:a16="http://schemas.microsoft.com/office/drawing/2014/main" id="{A5232353-CF7C-44DD-8BEE-1C8FF54CDDC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zh-CN" altLang="en-US"/>
            </a:p>
          </p:txBody>
        </p:sp>
        <p:sp>
          <p:nvSpPr>
            <p:cNvPr id="68" name="Freeform 29">
              <a:extLst>
                <a:ext uri="{FF2B5EF4-FFF2-40B4-BE49-F238E27FC236}">
                  <a16:creationId xmlns="" xmlns:a16="http://schemas.microsoft.com/office/drawing/2014/main" id="{AEA6CAE2-8741-4E88-A632-69C2B2EC581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zh-CN" altLang="en-US"/>
            </a:p>
          </p:txBody>
        </p:sp>
        <p:sp>
          <p:nvSpPr>
            <p:cNvPr id="69" name="Freeform 30">
              <a:extLst>
                <a:ext uri="{FF2B5EF4-FFF2-40B4-BE49-F238E27FC236}">
                  <a16:creationId xmlns="" xmlns:a16="http://schemas.microsoft.com/office/drawing/2014/main" id="{014AC37D-4388-4AE6-9D4D-CCD99A608C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zh-CN" altLang="en-US"/>
            </a:p>
          </p:txBody>
        </p:sp>
        <p:sp>
          <p:nvSpPr>
            <p:cNvPr id="70" name="Freeform 31">
              <a:extLst>
                <a:ext uri="{FF2B5EF4-FFF2-40B4-BE49-F238E27FC236}">
                  <a16:creationId xmlns="" xmlns:a16="http://schemas.microsoft.com/office/drawing/2014/main" id="{7FE084B0-333E-4F7C-83F1-F7D132527D7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zh-CN" altLang="en-US"/>
            </a:p>
          </p:txBody>
        </p:sp>
        <p:sp>
          <p:nvSpPr>
            <p:cNvPr id="71" name="Freeform 32">
              <a:extLst>
                <a:ext uri="{FF2B5EF4-FFF2-40B4-BE49-F238E27FC236}">
                  <a16:creationId xmlns="" xmlns:a16="http://schemas.microsoft.com/office/drawing/2014/main" id="{FDCFCB98-2E3A-4227-823C-80489BB2849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zh-CN" altLang="en-US"/>
            </a:p>
          </p:txBody>
        </p:sp>
        <p:sp>
          <p:nvSpPr>
            <p:cNvPr id="72" name="Freeform 33">
              <a:extLst>
                <a:ext uri="{FF2B5EF4-FFF2-40B4-BE49-F238E27FC236}">
                  <a16:creationId xmlns="" xmlns:a16="http://schemas.microsoft.com/office/drawing/2014/main" id="{252F94DE-A6A3-4463-BE05-34281F1C878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zh-CN" altLang="en-US"/>
            </a:p>
          </p:txBody>
        </p:sp>
        <p:sp>
          <p:nvSpPr>
            <p:cNvPr id="73" name="Freeform 34">
              <a:extLst>
                <a:ext uri="{FF2B5EF4-FFF2-40B4-BE49-F238E27FC236}">
                  <a16:creationId xmlns="" xmlns:a16="http://schemas.microsoft.com/office/drawing/2014/main" id="{16EA21FA-886F-43CF-9D44-C1342F3055B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zh-CN" altLang="en-US"/>
            </a:p>
          </p:txBody>
        </p:sp>
        <p:sp>
          <p:nvSpPr>
            <p:cNvPr id="74" name="Freeform 35">
              <a:extLst>
                <a:ext uri="{FF2B5EF4-FFF2-40B4-BE49-F238E27FC236}">
                  <a16:creationId xmlns="" xmlns:a16="http://schemas.microsoft.com/office/drawing/2014/main" id="{88C821A5-BCF7-47FE-894F-0ADC5FDB288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zh-CN" altLang="en-US"/>
            </a:p>
          </p:txBody>
        </p:sp>
        <p:sp>
          <p:nvSpPr>
            <p:cNvPr id="75" name="Freeform 36">
              <a:extLst>
                <a:ext uri="{FF2B5EF4-FFF2-40B4-BE49-F238E27FC236}">
                  <a16:creationId xmlns="" xmlns:a16="http://schemas.microsoft.com/office/drawing/2014/main" id="{F8337ECE-206A-472E-AFC4-0F230C91E80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zh-CN" altLang="en-US"/>
            </a:p>
          </p:txBody>
        </p:sp>
        <p:sp>
          <p:nvSpPr>
            <p:cNvPr id="76" name="Freeform 37">
              <a:extLst>
                <a:ext uri="{FF2B5EF4-FFF2-40B4-BE49-F238E27FC236}">
                  <a16:creationId xmlns="" xmlns:a16="http://schemas.microsoft.com/office/drawing/2014/main" id="{90BB2EC4-D043-4B43-87E7-723A787EE8B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zh-CN" altLang="en-US"/>
            </a:p>
          </p:txBody>
        </p:sp>
        <p:sp>
          <p:nvSpPr>
            <p:cNvPr id="77" name="Freeform 38">
              <a:extLst>
                <a:ext uri="{FF2B5EF4-FFF2-40B4-BE49-F238E27FC236}">
                  <a16:creationId xmlns="" xmlns:a16="http://schemas.microsoft.com/office/drawing/2014/main" id="{04013015-AF71-47BC-BE4D-ED9EFA24FF2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zh-CN" altLang="en-US"/>
            </a:p>
          </p:txBody>
        </p:sp>
      </p:grpSp>
      <p:sp>
        <p:nvSpPr>
          <p:cNvPr id="78" name="Rectangle 41">
            <a:extLst>
              <a:ext uri="{FF2B5EF4-FFF2-40B4-BE49-F238E27FC236}">
                <a16:creationId xmlns="" xmlns:a16="http://schemas.microsoft.com/office/drawing/2014/main" id="{71B30B18-D920-4E3E-B931-1F310244C1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79" name="Freeform 11">
            <a:extLst>
              <a:ext uri="{FF2B5EF4-FFF2-40B4-BE49-F238E27FC236}">
                <a16:creationId xmlns="" xmlns:a16="http://schemas.microsoft.com/office/drawing/2014/main" id="{C70EF50A-66E6-460A-8AF9-47A10D0D99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zh-CN" altLang="en-US"/>
          </a:p>
        </p:txBody>
      </p:sp>
      <p:sp>
        <p:nvSpPr>
          <p:cNvPr id="80" name="Rectangle 45">
            <a:extLst>
              <a:ext uri="{FF2B5EF4-FFF2-40B4-BE49-F238E27FC236}">
                <a16:creationId xmlns="" xmlns:a16="http://schemas.microsoft.com/office/drawing/2014/main" id="{01520B72-94C4-4ABB-AC64-A3382705BE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4A4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7">
            <a:extLst>
              <a:ext uri="{FF2B5EF4-FFF2-40B4-BE49-F238E27FC236}">
                <a16:creationId xmlns="" xmlns:a16="http://schemas.microsoft.com/office/drawing/2014/main" id="{9A64CBFD-D6E8-4E6A-8F66-1948BED331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lenovo\Desktop\9]O[XJAG{{VL8X1K{TSM7T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785" y="959301"/>
            <a:ext cx="10521688" cy="519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455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02152" y="1865869"/>
            <a:ext cx="3486272" cy="2486324"/>
          </a:xfrm>
          <a:solidFill>
            <a:srgbClr val="00B0F0"/>
          </a:solidFill>
        </p:spPr>
        <p:txBody>
          <a:bodyPr/>
          <a:lstStyle/>
          <a:p>
            <a:pPr marL="0" indent="0">
              <a:buNone/>
            </a:pPr>
            <a:r>
              <a:rPr lang="en-US" altLang="zh-CN" dirty="0"/>
              <a:t>plot the mean liking scores (+/− standard error) of all individuals against the difference in reward to self and other (See Figure 2</a:t>
            </a:r>
            <a:r>
              <a:rPr lang="en-US" altLang="zh-CN" dirty="0" smtClean="0"/>
              <a:t>)</a:t>
            </a:r>
            <a:r>
              <a:rPr lang="zh-CN" altLang="en-US" dirty="0" smtClean="0"/>
              <a:t>。</a:t>
            </a:r>
            <a:endParaRPr lang="en-US" altLang="zh-CN" dirty="0" smtClean="0"/>
          </a:p>
          <a:p>
            <a:pPr marL="0" indent="0">
              <a:buNone/>
            </a:pPr>
            <a:r>
              <a:rPr lang="zh-CN" altLang="en-US" dirty="0" smtClean="0"/>
              <a:t>可以看到有权者更不喜欢</a:t>
            </a:r>
            <a:r>
              <a:rPr lang="en-US" altLang="zh-CN" dirty="0" smtClean="0"/>
              <a:t>DA—IE</a:t>
            </a:r>
            <a:r>
              <a:rPr lang="zh-CN" altLang="en-US" dirty="0" smtClean="0"/>
              <a:t>而且更为偏好</a:t>
            </a:r>
            <a:r>
              <a:rPr lang="en-US" altLang="zh-CN" dirty="0" smtClean="0"/>
              <a:t>A—IE</a:t>
            </a:r>
            <a:r>
              <a:rPr lang="zh-CN" altLang="en-US" dirty="0" smtClean="0"/>
              <a:t>。</a:t>
            </a: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9384" y="800099"/>
            <a:ext cx="7972425"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303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49570" y="1301332"/>
            <a:ext cx="3498606" cy="4413668"/>
          </a:xfrm>
          <a:solidFill>
            <a:srgbClr val="00B0F0"/>
          </a:solidFill>
        </p:spPr>
        <p:txBody>
          <a:bodyPr>
            <a:normAutofit fontScale="92500"/>
          </a:bodyPr>
          <a:lstStyle/>
          <a:p>
            <a:pPr marL="0" indent="0">
              <a:buNone/>
            </a:pPr>
            <a:r>
              <a:rPr lang="en-US" altLang="zh-CN" dirty="0"/>
              <a:t>Figure2B shows the same plots decomposed according to SVO. Here a three-way interaction between inequality, power, and SVO manifests itself in </a:t>
            </a:r>
            <a:r>
              <a:rPr lang="en-US" altLang="zh-CN" dirty="0" smtClean="0"/>
              <a:t>A-IE</a:t>
            </a:r>
            <a:endParaRPr lang="en-US" altLang="zh-CN" dirty="0"/>
          </a:p>
          <a:p>
            <a:pPr marL="0" indent="0">
              <a:buNone/>
            </a:pPr>
            <a:r>
              <a:rPr lang="zh-CN" altLang="en-US" dirty="0"/>
              <a:t>随着不平等的加剧</a:t>
            </a:r>
            <a:r>
              <a:rPr lang="zh-CN" altLang="en-US" dirty="0" smtClean="0"/>
              <a:t>，</a:t>
            </a:r>
            <a:r>
              <a:rPr lang="zh-CN" altLang="en-US" dirty="0"/>
              <a:t>自利</a:t>
            </a:r>
            <a:r>
              <a:rPr lang="zh-CN" altLang="en-US" dirty="0" smtClean="0"/>
              <a:t>型</a:t>
            </a:r>
            <a:r>
              <a:rPr lang="zh-CN" altLang="en-US" dirty="0"/>
              <a:t>领导者并不会变得更加厌恶不平等</a:t>
            </a:r>
            <a:r>
              <a:rPr lang="en-US" altLang="zh-CN" dirty="0"/>
              <a:t>(</a:t>
            </a:r>
            <a:r>
              <a:rPr lang="zh-CN" altLang="en-US" dirty="0"/>
              <a:t>他们会保持较高的好感度</a:t>
            </a:r>
            <a:r>
              <a:rPr lang="en-US" altLang="zh-CN" dirty="0"/>
              <a:t>)</a:t>
            </a:r>
            <a:r>
              <a:rPr lang="zh-CN" altLang="en-US" dirty="0"/>
              <a:t>。对于薪酬差异较大的群体</a:t>
            </a:r>
            <a:r>
              <a:rPr lang="en-US" altLang="zh-CN" dirty="0"/>
              <a:t>(&gt;100)</a:t>
            </a:r>
            <a:r>
              <a:rPr lang="zh-CN" altLang="en-US" dirty="0"/>
              <a:t>，</a:t>
            </a:r>
            <a:r>
              <a:rPr lang="zh-CN" altLang="en-US" dirty="0" smtClean="0"/>
              <a:t>自利领导者</a:t>
            </a:r>
            <a:r>
              <a:rPr lang="zh-CN" altLang="en-US" dirty="0"/>
              <a:t>的不平等厌恶程度较低，呈现出一条向上倾斜的曲线，这与其他三种群体明显不同。相比之下，亲社会的领导者则表现出一条向下倾斜的曲线</a:t>
            </a:r>
            <a:r>
              <a:rPr lang="en-US" altLang="zh-CN" dirty="0"/>
              <a:t>(</a:t>
            </a:r>
            <a:r>
              <a:rPr lang="zh-CN" altLang="en-US" dirty="0"/>
              <a:t>不喜欢不平等</a:t>
            </a:r>
            <a:r>
              <a:rPr lang="en-US" altLang="zh-CN" dirty="0"/>
              <a:t>)</a:t>
            </a:r>
            <a:r>
              <a:rPr lang="zh-CN" altLang="en-US" dirty="0"/>
              <a:t>，很像队友。在</a:t>
            </a:r>
            <a:r>
              <a:rPr lang="en-US" altLang="zh-CN" dirty="0"/>
              <a:t>DA-IE</a:t>
            </a:r>
            <a:r>
              <a:rPr lang="zh-CN" altLang="en-US" dirty="0"/>
              <a:t>中未见这种交互作用。</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4868" y="1153258"/>
            <a:ext cx="7857132" cy="469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97796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044088" y="193431"/>
            <a:ext cx="8234120" cy="1652953"/>
          </a:xfrm>
        </p:spPr>
        <p:txBody>
          <a:bodyPr>
            <a:normAutofit fontScale="92500" lnSpcReduction="10000"/>
          </a:bodyPr>
          <a:lstStyle/>
          <a:p>
            <a:pPr marL="0" indent="0">
              <a:buNone/>
            </a:pPr>
            <a:r>
              <a:rPr lang="zh-CN" altLang="en-US" dirty="0" smtClean="0">
                <a:latin typeface="Times New Roman Regular"/>
              </a:rPr>
              <a:t>使用</a:t>
            </a:r>
            <a:r>
              <a:rPr lang="en-US" altLang="zh-CN" dirty="0" smtClean="0">
                <a:latin typeface="Times New Roman Regular"/>
              </a:rPr>
              <a:t>GLS</a:t>
            </a:r>
            <a:r>
              <a:rPr lang="zh-CN" altLang="en-US" dirty="0" smtClean="0">
                <a:latin typeface="Times New Roman Regular"/>
              </a:rPr>
              <a:t>广义最小二乘法模型对行为数据进行分析并建立８个模型，１－４是</a:t>
            </a:r>
            <a:r>
              <a:rPr lang="en-US" altLang="zh-CN" dirty="0" smtClean="0">
                <a:latin typeface="Times New Roman Regular"/>
              </a:rPr>
              <a:t>DA—IE</a:t>
            </a:r>
            <a:r>
              <a:rPr lang="zh-CN" altLang="en-US" dirty="0" smtClean="0">
                <a:latin typeface="Times New Roman Regular"/>
              </a:rPr>
              <a:t>条件，５－８是</a:t>
            </a:r>
            <a:r>
              <a:rPr lang="en-US" altLang="zh-CN" dirty="0" smtClean="0">
                <a:latin typeface="Times New Roman Regular"/>
              </a:rPr>
              <a:t>A—IE</a:t>
            </a:r>
            <a:r>
              <a:rPr lang="zh-CN" altLang="en-US" dirty="0" smtClean="0">
                <a:latin typeface="Times New Roman Regular"/>
              </a:rPr>
              <a:t>条件。差异给出的是</a:t>
            </a:r>
            <a:r>
              <a:rPr lang="en-US" altLang="zh-CN" dirty="0" smtClean="0">
                <a:latin typeface="Times New Roman Regular"/>
              </a:rPr>
              <a:t>B</a:t>
            </a:r>
            <a:r>
              <a:rPr lang="zh-CN" altLang="en-US" dirty="0" smtClean="0">
                <a:latin typeface="Times New Roman Regular"/>
              </a:rPr>
              <a:t>值，括号内为标准差，＊号代表显著性水平</a:t>
            </a:r>
            <a:endParaRPr lang="en-US" altLang="zh-CN" dirty="0" smtClean="0">
              <a:latin typeface="Times New Roman Regular"/>
            </a:endParaRPr>
          </a:p>
          <a:p>
            <a:pPr marL="0" indent="0">
              <a:buNone/>
            </a:pPr>
            <a:r>
              <a:rPr lang="en-US" altLang="zh-CN" dirty="0" smtClean="0">
                <a:latin typeface="Times New Roman Regular"/>
              </a:rPr>
              <a:t>The </a:t>
            </a:r>
            <a:r>
              <a:rPr lang="en-US" altLang="zh-CN" dirty="0">
                <a:latin typeface="Times New Roman Regular"/>
              </a:rPr>
              <a:t>main effects of power (coded 1 for high power, 0 for control) and SVO (coded 1 for </a:t>
            </a:r>
            <a:r>
              <a:rPr lang="en-US" altLang="zh-CN" dirty="0" err="1">
                <a:latin typeface="Times New Roman Regular"/>
              </a:rPr>
              <a:t>prosocial</a:t>
            </a:r>
            <a:r>
              <a:rPr lang="en-US" altLang="zh-CN" dirty="0">
                <a:latin typeface="Times New Roman Regular"/>
              </a:rPr>
              <a:t>, 0 for </a:t>
            </a:r>
            <a:r>
              <a:rPr lang="en-US" altLang="zh-CN" dirty="0" err="1">
                <a:latin typeface="Times New Roman Regular"/>
              </a:rPr>
              <a:t>proself</a:t>
            </a:r>
            <a:r>
              <a:rPr lang="en-US" altLang="zh-CN" dirty="0">
                <a:latin typeface="Times New Roman Regular"/>
              </a:rPr>
              <a:t>) are tested in model 1, controlling for the effect </a:t>
            </a:r>
            <a:r>
              <a:rPr lang="en-US" altLang="zh-CN" dirty="0" smtClean="0">
                <a:latin typeface="Times New Roman Regular"/>
              </a:rPr>
              <a:t>of</a:t>
            </a:r>
            <a:r>
              <a:rPr lang="zh-CN" altLang="en-US" dirty="0" smtClean="0">
                <a:latin typeface="Times New Roman Regular"/>
              </a:rPr>
              <a:t>　</a:t>
            </a:r>
            <a:r>
              <a:rPr lang="en-US" altLang="zh-CN" dirty="0" smtClean="0">
                <a:latin typeface="Times New Roman Regular"/>
              </a:rPr>
              <a:t>varying </a:t>
            </a:r>
            <a:r>
              <a:rPr lang="en-US" altLang="zh-CN" dirty="0">
                <a:latin typeface="Times New Roman Regular"/>
              </a:rPr>
              <a:t>sizes </a:t>
            </a:r>
            <a:r>
              <a:rPr lang="en-US" altLang="zh-CN" dirty="0" err="1">
                <a:latin typeface="Times New Roman Regular"/>
              </a:rPr>
              <a:t>ofinequality</a:t>
            </a:r>
            <a:r>
              <a:rPr lang="en-US" altLang="zh-CN" dirty="0">
                <a:latin typeface="Times New Roman Regular"/>
              </a:rPr>
              <a:t> (denoted “Difference</a:t>
            </a:r>
            <a:r>
              <a:rPr lang="en-US" altLang="zh-CN" dirty="0" smtClean="0">
                <a:latin typeface="Times New Roman Regular"/>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324" y="1919653"/>
            <a:ext cx="890587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7335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20009" y="404446"/>
            <a:ext cx="8642838" cy="2154115"/>
          </a:xfrm>
        </p:spPr>
        <p:txBody>
          <a:bodyPr>
            <a:normAutofit lnSpcReduction="10000"/>
          </a:bodyPr>
          <a:lstStyle/>
          <a:p>
            <a:pPr marL="0" indent="0">
              <a:buNone/>
            </a:pPr>
            <a:r>
              <a:rPr lang="en-US" altLang="zh-CN" dirty="0">
                <a:latin typeface="Times New Roman Regular"/>
              </a:rPr>
              <a:t>the larger the difference in rewards between self and other, the more negative the liking scores (B1 = −0.01, p &lt; .001). Individuals in a </a:t>
            </a:r>
            <a:r>
              <a:rPr lang="en-US" altLang="zh-CN" dirty="0">
                <a:solidFill>
                  <a:srgbClr val="FF0000"/>
                </a:solidFill>
                <a:latin typeface="Times New Roman Regular"/>
              </a:rPr>
              <a:t>powerful position </a:t>
            </a:r>
            <a:r>
              <a:rPr lang="en-US" altLang="zh-CN" dirty="0">
                <a:latin typeface="Times New Roman Regular"/>
              </a:rPr>
              <a:t>indicated overall lower liking scores (B2 = −0.45, p &lt; .001</a:t>
            </a:r>
            <a:r>
              <a:rPr lang="en-US" altLang="zh-CN" dirty="0" smtClean="0">
                <a:latin typeface="Times New Roman Regular"/>
              </a:rPr>
              <a:t>).</a:t>
            </a:r>
            <a:r>
              <a:rPr lang="en-US" altLang="zh-CN" dirty="0">
                <a:latin typeface="Times New Roman Regular"/>
              </a:rPr>
              <a:t> </a:t>
            </a:r>
            <a:r>
              <a:rPr lang="en-US" altLang="zh-CN" dirty="0" smtClean="0">
                <a:latin typeface="Times New Roman Regular"/>
              </a:rPr>
              <a:t> </a:t>
            </a:r>
            <a:r>
              <a:rPr lang="en-US" altLang="zh-CN" dirty="0">
                <a:latin typeface="Times New Roman Regular"/>
              </a:rPr>
              <a:t>Model 1 furthermore indicates </a:t>
            </a:r>
            <a:r>
              <a:rPr lang="en-US" altLang="zh-CN" dirty="0">
                <a:solidFill>
                  <a:srgbClr val="FF0000"/>
                </a:solidFill>
                <a:latin typeface="Times New Roman Regular"/>
              </a:rPr>
              <a:t>no effect </a:t>
            </a:r>
            <a:r>
              <a:rPr lang="en-US" altLang="zh-CN" dirty="0">
                <a:latin typeface="Times New Roman Regular"/>
              </a:rPr>
              <a:t>of SVO</a:t>
            </a:r>
            <a:r>
              <a:rPr lang="en-US" altLang="zh-CN" dirty="0" smtClean="0">
                <a:latin typeface="Times New Roman Regular"/>
              </a:rPr>
              <a:t>.</a:t>
            </a:r>
          </a:p>
          <a:p>
            <a:pPr marL="0" indent="0">
              <a:buNone/>
            </a:pPr>
            <a:r>
              <a:rPr lang="zh-CN" altLang="en-US" dirty="0">
                <a:latin typeface="Times New Roman Regular"/>
              </a:rPr>
              <a:t>证明</a:t>
            </a:r>
            <a:r>
              <a:rPr lang="zh-CN" altLang="en-US" dirty="0" smtClean="0">
                <a:latin typeface="Times New Roman Regular"/>
              </a:rPr>
              <a:t>了假设１</a:t>
            </a:r>
            <a:endParaRPr lang="en-US" altLang="zh-CN" dirty="0" smtClean="0">
              <a:latin typeface="Times New Roman Regular"/>
            </a:endParaRPr>
          </a:p>
          <a:p>
            <a:pPr marL="0" indent="0">
              <a:buNone/>
            </a:pPr>
            <a:r>
              <a:rPr lang="zh-CN" altLang="en-US" dirty="0">
                <a:latin typeface="Times New Roman Regular"/>
              </a:rPr>
              <a:t>权力对喜好得分的负面影响随着不平等程度的增加而减弱</a:t>
            </a:r>
            <a:r>
              <a:rPr lang="en-US" altLang="zh-CN" dirty="0">
                <a:latin typeface="Times New Roman Regular"/>
              </a:rPr>
              <a:t>(</a:t>
            </a:r>
            <a:r>
              <a:rPr lang="zh-CN" altLang="en-US" dirty="0">
                <a:latin typeface="Times New Roman Regular"/>
              </a:rPr>
              <a:t>模型</a:t>
            </a:r>
            <a:r>
              <a:rPr lang="en-US" altLang="zh-CN" dirty="0">
                <a:latin typeface="Times New Roman Regular"/>
              </a:rPr>
              <a:t>3,B5 = 0.004, p &lt; .001)</a:t>
            </a:r>
            <a:r>
              <a:rPr lang="zh-CN" altLang="en-US" dirty="0">
                <a:latin typeface="Times New Roman Regular"/>
              </a:rPr>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3" y="2750894"/>
            <a:ext cx="10048875"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394555" y="6066692"/>
            <a:ext cx="791308"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hlinkClick r:id="rId3" action="ppaction://hlinksldjump"/>
              </a:rPr>
              <a:t>假设</a:t>
            </a:r>
            <a:r>
              <a:rPr lang="zh-CN" altLang="en-US" dirty="0" smtClean="0"/>
              <a:t>　</a:t>
            </a:r>
            <a:endParaRPr lang="zh-CN" altLang="en-US" dirty="0"/>
          </a:p>
        </p:txBody>
      </p:sp>
    </p:spTree>
    <p:extLst>
      <p:ext uri="{BB962C8B-B14F-4D97-AF65-F5344CB8AC3E}">
        <p14:creationId xmlns:p14="http://schemas.microsoft.com/office/powerpoint/2010/main" val="665518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77486" y="401515"/>
            <a:ext cx="9300185" cy="3168161"/>
          </a:xfrm>
        </p:spPr>
        <p:txBody>
          <a:bodyPr>
            <a:normAutofit fontScale="92500" lnSpcReduction="10000"/>
          </a:bodyPr>
          <a:lstStyle/>
          <a:p>
            <a:pPr marL="0" indent="0">
              <a:buNone/>
            </a:pPr>
            <a:r>
              <a:rPr lang="en-US" altLang="zh-CN" dirty="0" smtClean="0">
                <a:latin typeface="Times New Roman Regular"/>
              </a:rPr>
              <a:t>Models </a:t>
            </a:r>
            <a:r>
              <a:rPr lang="en-US" altLang="zh-CN" dirty="0">
                <a:latin typeface="Times New Roman Regular"/>
              </a:rPr>
              <a:t>5–8 relate to Hypothesis 2a and Hypothesis </a:t>
            </a:r>
            <a:r>
              <a:rPr lang="en-US" altLang="zh-CN" dirty="0" smtClean="0">
                <a:latin typeface="Times New Roman Regular"/>
              </a:rPr>
              <a:t>2b</a:t>
            </a:r>
          </a:p>
          <a:p>
            <a:pPr marL="0" indent="0">
              <a:buNone/>
            </a:pPr>
            <a:r>
              <a:rPr lang="en-US" altLang="zh-CN" dirty="0">
                <a:latin typeface="Times New Roman Regular"/>
              </a:rPr>
              <a:t>controlling for varying sizes of inequality which significantly affect liking scores (B1 = −0.01, p &lt; .001). In this model, power does not affect liking scores on top and beyond the effect of reward differences, </a:t>
            </a:r>
            <a:r>
              <a:rPr lang="en-US" altLang="zh-CN" dirty="0">
                <a:solidFill>
                  <a:srgbClr val="FF0000"/>
                </a:solidFill>
                <a:latin typeface="Times New Roman Regular"/>
              </a:rPr>
              <a:t>contradicting</a:t>
            </a:r>
            <a:r>
              <a:rPr lang="en-US" altLang="zh-CN" dirty="0">
                <a:latin typeface="Times New Roman Regular"/>
              </a:rPr>
              <a:t> Hypothesis </a:t>
            </a:r>
            <a:r>
              <a:rPr lang="en-US" altLang="zh-CN" dirty="0" smtClean="0">
                <a:latin typeface="Times New Roman Regular"/>
              </a:rPr>
              <a:t>2a.</a:t>
            </a:r>
            <a:r>
              <a:rPr lang="zh-CN" altLang="en-US" dirty="0" smtClean="0">
                <a:latin typeface="Times New Roman Regular"/>
              </a:rPr>
              <a:t>推翻２ａ</a:t>
            </a:r>
            <a:endParaRPr lang="en-US" altLang="zh-CN" dirty="0" smtClean="0">
              <a:latin typeface="Times New Roman Regular"/>
            </a:endParaRPr>
          </a:p>
          <a:p>
            <a:pPr marL="0" indent="0">
              <a:buNone/>
            </a:pPr>
            <a:r>
              <a:rPr lang="en-US" altLang="zh-CN" dirty="0" smtClean="0">
                <a:latin typeface="Times New Roman Regular"/>
              </a:rPr>
              <a:t>SVO</a:t>
            </a:r>
            <a:r>
              <a:rPr lang="zh-CN" altLang="en-US" dirty="0">
                <a:latin typeface="Times New Roman Regular"/>
              </a:rPr>
              <a:t>发挥了一定的作用</a:t>
            </a:r>
            <a:r>
              <a:rPr lang="en-US" altLang="zh-CN" dirty="0">
                <a:latin typeface="Times New Roman Regular"/>
              </a:rPr>
              <a:t>:</a:t>
            </a:r>
            <a:r>
              <a:rPr lang="zh-CN" altLang="en-US" dirty="0">
                <a:latin typeface="Times New Roman Regular"/>
              </a:rPr>
              <a:t>亲社会者相对于自我者，总体上好感度得分较低</a:t>
            </a:r>
            <a:r>
              <a:rPr lang="en-US" altLang="zh-CN" dirty="0">
                <a:latin typeface="Times New Roman Regular"/>
              </a:rPr>
              <a:t>(B3=−0.44,p = 0.027, </a:t>
            </a:r>
            <a:r>
              <a:rPr lang="en-US" altLang="zh-CN" dirty="0" err="1">
                <a:latin typeface="Times New Roman Regular"/>
              </a:rPr>
              <a:t>Bonferroni</a:t>
            </a:r>
            <a:r>
              <a:rPr lang="zh-CN" altLang="en-US" dirty="0">
                <a:latin typeface="Times New Roman Regular"/>
              </a:rPr>
              <a:t>校正</a:t>
            </a:r>
            <a:r>
              <a:rPr lang="en-US" altLang="zh-CN" dirty="0">
                <a:latin typeface="Times New Roman Regular"/>
              </a:rPr>
              <a:t>p = 0.081</a:t>
            </a:r>
            <a:r>
              <a:rPr lang="en-US" altLang="zh-CN" dirty="0" smtClean="0">
                <a:latin typeface="Times New Roman Regular"/>
              </a:rPr>
              <a:t>)</a:t>
            </a:r>
          </a:p>
          <a:p>
            <a:pPr marL="0" indent="0">
              <a:buNone/>
            </a:pPr>
            <a:r>
              <a:rPr lang="en-US" altLang="zh-CN" dirty="0">
                <a:latin typeface="Times New Roman Regular"/>
              </a:rPr>
              <a:t>Models 6–8 report on the interaction effects that relate to Hypothesis 2b. Of particular interest is Model 8, which tests the postulated three-way interaction between power, SVO and reward Difference. Corroborating Hypothesis 2b, power appears to influence liking scores for increasingly A-IE only </a:t>
            </a:r>
            <a:r>
              <a:rPr lang="en-US" altLang="zh-CN" dirty="0">
                <a:solidFill>
                  <a:srgbClr val="FF0000"/>
                </a:solidFill>
                <a:latin typeface="Times New Roman Regular"/>
              </a:rPr>
              <a:t>for </a:t>
            </a:r>
            <a:r>
              <a:rPr lang="en-US" altLang="zh-CN" dirty="0" err="1">
                <a:solidFill>
                  <a:srgbClr val="FF0000"/>
                </a:solidFill>
                <a:latin typeface="Times New Roman Regular"/>
              </a:rPr>
              <a:t>proselfs</a:t>
            </a:r>
            <a:r>
              <a:rPr lang="en-US" altLang="zh-CN" dirty="0">
                <a:solidFill>
                  <a:srgbClr val="FF0000"/>
                </a:solidFill>
                <a:latin typeface="Times New Roman Regular"/>
              </a:rPr>
              <a:t> </a:t>
            </a:r>
            <a:r>
              <a:rPr lang="en-US" altLang="zh-CN" dirty="0">
                <a:latin typeface="Times New Roman Regular"/>
              </a:rPr>
              <a:t>(B7 = −0.01, p = .003, </a:t>
            </a:r>
            <a:r>
              <a:rPr lang="en-US" altLang="zh-CN" dirty="0" err="1">
                <a:latin typeface="Times New Roman Regular"/>
              </a:rPr>
              <a:t>Bonferroni</a:t>
            </a:r>
            <a:r>
              <a:rPr lang="en-US" altLang="zh-CN" dirty="0">
                <a:latin typeface="Times New Roman Regular"/>
              </a:rPr>
              <a:t> corrected p &lt; .021).</a:t>
            </a:r>
            <a:endParaRPr lang="en-US" altLang="zh-CN" dirty="0" smtClean="0">
              <a:latin typeface="Times New Roman Regular"/>
            </a:endParaRPr>
          </a:p>
          <a:p>
            <a:pPr marL="0" indent="0">
              <a:buNone/>
            </a:pPr>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979" y="3697898"/>
            <a:ext cx="9810750"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a:hlinkClick r:id="rId3" action="ppaction://hlinksldjump"/>
          </p:cNvPr>
          <p:cNvSpPr/>
          <p:nvPr/>
        </p:nvSpPr>
        <p:spPr>
          <a:xfrm>
            <a:off x="394555" y="6066692"/>
            <a:ext cx="791308"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hlinkClick r:id="rId3" action="ppaction://hlinksldjump"/>
              </a:rPr>
              <a:t>假设</a:t>
            </a:r>
            <a:r>
              <a:rPr lang="zh-CN" altLang="en-US" dirty="0" smtClean="0"/>
              <a:t>　</a:t>
            </a:r>
            <a:endParaRPr lang="zh-CN" altLang="en-US" dirty="0"/>
          </a:p>
        </p:txBody>
      </p:sp>
    </p:spTree>
    <p:extLst>
      <p:ext uri="{BB962C8B-B14F-4D97-AF65-F5344CB8AC3E}">
        <p14:creationId xmlns:p14="http://schemas.microsoft.com/office/powerpoint/2010/main" val="1885731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 xmlns:a16="http://schemas.microsoft.com/office/drawing/2014/main" id="{00F43F98-191A-96CB-6E9C-BAD1DEE3422B}"/>
              </a:ext>
            </a:extLst>
          </p:cNvPr>
          <p:cNvCxnSpPr>
            <a:cxnSpLocks/>
          </p:cNvCxnSpPr>
          <p:nvPr/>
        </p:nvCxnSpPr>
        <p:spPr>
          <a:xfrm>
            <a:off x="1884000" y="4234376"/>
            <a:ext cx="8424000" cy="0"/>
          </a:xfrm>
          <a:prstGeom prst="line">
            <a:avLst/>
          </a:prstGeom>
          <a:ln w="15875">
            <a:solidFill>
              <a:srgbClr val="3F3B3A"/>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 xmlns:a16="http://schemas.microsoft.com/office/drawing/2014/main" id="{EFC22FA4-6DEB-5596-1CEF-D02CCA70596D}"/>
              </a:ext>
            </a:extLst>
          </p:cNvPr>
          <p:cNvCxnSpPr>
            <a:cxnSpLocks/>
          </p:cNvCxnSpPr>
          <p:nvPr/>
        </p:nvCxnSpPr>
        <p:spPr>
          <a:xfrm>
            <a:off x="1884000" y="2623943"/>
            <a:ext cx="8424000" cy="0"/>
          </a:xfrm>
          <a:prstGeom prst="line">
            <a:avLst/>
          </a:prstGeom>
          <a:ln w="15875">
            <a:solidFill>
              <a:srgbClr val="3F3B3A"/>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 xmlns:a16="http://schemas.microsoft.com/office/drawing/2014/main" id="{F7F1A786-D63F-D487-98DB-C72DD5181108}"/>
              </a:ext>
            </a:extLst>
          </p:cNvPr>
          <p:cNvSpPr txBox="1"/>
          <p:nvPr/>
        </p:nvSpPr>
        <p:spPr>
          <a:xfrm>
            <a:off x="3051673" y="2736502"/>
            <a:ext cx="6088653" cy="1384995"/>
          </a:xfrm>
          <a:prstGeom prst="rect">
            <a:avLst/>
          </a:prstGeom>
          <a:noFill/>
        </p:spPr>
        <p:txBody>
          <a:bodyPr wrap="square" rtlCol="0">
            <a:spAutoFit/>
          </a:bodyPr>
          <a:lstStyle/>
          <a:p>
            <a:pPr algn="ctr"/>
            <a:r>
              <a:rPr lang="zh-CN" altLang="en-US" sz="6600" dirty="0">
                <a:latin typeface="Times New Roman" panose="02020603050405020304" pitchFamily="18" charset="0"/>
                <a:ea typeface="黑体" panose="02010609060101010101" pitchFamily="49" charset="-122"/>
              </a:rPr>
              <a:t>结果</a:t>
            </a:r>
            <a:r>
              <a:rPr lang="en-US" altLang="zh-CN" sz="6600" dirty="0">
                <a:latin typeface="Times New Roman" panose="02020603050405020304" pitchFamily="18" charset="0"/>
                <a:ea typeface="黑体" panose="02010609060101010101" pitchFamily="49" charset="-122"/>
              </a:rPr>
              <a:t>  </a:t>
            </a:r>
            <a:r>
              <a:rPr lang="zh-CN" altLang="en-US" sz="6600" dirty="0">
                <a:latin typeface="Times New Roman" panose="02020603050405020304" pitchFamily="18" charset="0"/>
                <a:ea typeface="黑体" panose="02010609060101010101" pitchFamily="49" charset="-122"/>
              </a:rPr>
              <a:t>神经</a:t>
            </a:r>
            <a:r>
              <a:rPr lang="zh-CN" altLang="en-US" sz="6600" dirty="0" smtClean="0">
                <a:latin typeface="Times New Roman" panose="02020603050405020304" pitchFamily="18" charset="0"/>
                <a:ea typeface="黑体" panose="02010609060101010101" pitchFamily="49" charset="-122"/>
              </a:rPr>
              <a:t>部分</a:t>
            </a:r>
            <a:endParaRPr lang="en-US" altLang="zh-CN" sz="6600" dirty="0">
              <a:latin typeface="Times New Roman" panose="02020603050405020304" pitchFamily="18" charset="0"/>
              <a:ea typeface="黑体" panose="02010609060101010101" pitchFamily="49" charset="-122"/>
            </a:endParaRPr>
          </a:p>
          <a:p>
            <a:pPr algn="ctr"/>
            <a:r>
              <a:rPr lang="en-US" altLang="zh-CN" dirty="0">
                <a:latin typeface="Times New Roman" panose="02020603050405020304" pitchFamily="18" charset="0"/>
                <a:ea typeface="黑体" panose="02010609060101010101" pitchFamily="49" charset="-122"/>
              </a:rPr>
              <a:t>RESULTS</a:t>
            </a:r>
          </a:p>
        </p:txBody>
      </p:sp>
      <p:sp>
        <p:nvSpPr>
          <p:cNvPr id="7" name="Freeform 77">
            <a:extLst>
              <a:ext uri="{FF2B5EF4-FFF2-40B4-BE49-F238E27FC236}">
                <a16:creationId xmlns="" xmlns:a16="http://schemas.microsoft.com/office/drawing/2014/main" id="{A79BA88F-D54B-FB06-59C7-8B436E74DE21}"/>
              </a:ext>
            </a:extLst>
          </p:cNvPr>
          <p:cNvSpPr/>
          <p:nvPr/>
        </p:nvSpPr>
        <p:spPr>
          <a:xfrm>
            <a:off x="5658606" y="1380117"/>
            <a:ext cx="874788" cy="1074159"/>
          </a:xfrm>
          <a:custGeom>
            <a:avLst/>
            <a:gdLst>
              <a:gd name="T0" fmla="*/ 1681 w 1962"/>
              <a:gd name="T1" fmla="*/ 295 h 2413"/>
              <a:gd name="T2" fmla="*/ 926 w 1962"/>
              <a:gd name="T3" fmla="*/ 1 h 2413"/>
              <a:gd name="T4" fmla="*/ 285 w 1962"/>
              <a:gd name="T5" fmla="*/ 257 h 2413"/>
              <a:gd name="T6" fmla="*/ 96 w 1962"/>
              <a:gd name="T7" fmla="*/ 823 h 2413"/>
              <a:gd name="T8" fmla="*/ 127 w 1962"/>
              <a:gd name="T9" fmla="*/ 1063 h 2413"/>
              <a:gd name="T10" fmla="*/ 5 w 1962"/>
              <a:gd name="T11" fmla="*/ 1322 h 2413"/>
              <a:gd name="T12" fmla="*/ 107 w 1962"/>
              <a:gd name="T13" fmla="*/ 1392 h 2413"/>
              <a:gd name="T14" fmla="*/ 126 w 1962"/>
              <a:gd name="T15" fmla="*/ 1453 h 2413"/>
              <a:gd name="T16" fmla="*/ 125 w 1962"/>
              <a:gd name="T17" fmla="*/ 1537 h 2413"/>
              <a:gd name="T18" fmla="*/ 174 w 1962"/>
              <a:gd name="T19" fmla="*/ 1577 h 2413"/>
              <a:gd name="T20" fmla="*/ 169 w 1962"/>
              <a:gd name="T21" fmla="*/ 1602 h 2413"/>
              <a:gd name="T22" fmla="*/ 187 w 1962"/>
              <a:gd name="T23" fmla="*/ 1687 h 2413"/>
              <a:gd name="T24" fmla="*/ 212 w 1962"/>
              <a:gd name="T25" fmla="*/ 1789 h 2413"/>
              <a:gd name="T26" fmla="*/ 233 w 1962"/>
              <a:gd name="T27" fmla="*/ 1920 h 2413"/>
              <a:gd name="T28" fmla="*/ 470 w 1962"/>
              <a:gd name="T29" fmla="*/ 1952 h 2413"/>
              <a:gd name="T30" fmla="*/ 731 w 1962"/>
              <a:gd name="T31" fmla="*/ 2004 h 2413"/>
              <a:gd name="T32" fmla="*/ 919 w 1962"/>
              <a:gd name="T33" fmla="*/ 2413 h 2413"/>
              <a:gd name="T34" fmla="*/ 1579 w 1962"/>
              <a:gd name="T35" fmla="*/ 1802 h 2413"/>
              <a:gd name="T36" fmla="*/ 1670 w 1962"/>
              <a:gd name="T37" fmla="*/ 1345 h 2413"/>
              <a:gd name="T38" fmla="*/ 1902 w 1962"/>
              <a:gd name="T39" fmla="*/ 884 h 2413"/>
              <a:gd name="T40" fmla="*/ 1681 w 1962"/>
              <a:gd name="T41" fmla="*/ 295 h 2413"/>
              <a:gd name="T42" fmla="*/ 1386 w 1962"/>
              <a:gd name="T43" fmla="*/ 1282 h 2413"/>
              <a:gd name="T44" fmla="*/ 1153 w 1962"/>
              <a:gd name="T45" fmla="*/ 1105 h 2413"/>
              <a:gd name="T46" fmla="*/ 1122 w 1962"/>
              <a:gd name="T47" fmla="*/ 1107 h 2413"/>
              <a:gd name="T48" fmla="*/ 905 w 1962"/>
              <a:gd name="T49" fmla="*/ 869 h 2413"/>
              <a:gd name="T50" fmla="*/ 377 w 1962"/>
              <a:gd name="T51" fmla="*/ 726 h 2413"/>
              <a:gd name="T52" fmla="*/ 297 w 1962"/>
              <a:gd name="T53" fmla="*/ 594 h 2413"/>
              <a:gd name="T54" fmla="*/ 377 w 1962"/>
              <a:gd name="T55" fmla="*/ 344 h 2413"/>
              <a:gd name="T56" fmla="*/ 918 w 1962"/>
              <a:gd name="T57" fmla="*/ 128 h 2413"/>
              <a:gd name="T58" fmla="*/ 1586 w 1962"/>
              <a:gd name="T59" fmla="*/ 380 h 2413"/>
              <a:gd name="T60" fmla="*/ 1781 w 1962"/>
              <a:gd name="T61" fmla="*/ 830 h 2413"/>
              <a:gd name="T62" fmla="*/ 1782 w 1962"/>
              <a:gd name="T63" fmla="*/ 853 h 2413"/>
              <a:gd name="T64" fmla="*/ 1386 w 1962"/>
              <a:gd name="T65" fmla="*/ 1282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62" h="2413">
                <a:moveTo>
                  <a:pt x="1681" y="295"/>
                </a:moveTo>
                <a:cubicBezTo>
                  <a:pt x="1546" y="144"/>
                  <a:pt x="1367" y="4"/>
                  <a:pt x="926" y="1"/>
                </a:cubicBezTo>
                <a:cubicBezTo>
                  <a:pt x="753" y="0"/>
                  <a:pt x="490" y="40"/>
                  <a:pt x="285" y="257"/>
                </a:cubicBezTo>
                <a:cubicBezTo>
                  <a:pt x="161" y="388"/>
                  <a:pt x="70" y="553"/>
                  <a:pt x="96" y="823"/>
                </a:cubicBezTo>
                <a:cubicBezTo>
                  <a:pt x="102" y="882"/>
                  <a:pt x="186" y="949"/>
                  <a:pt x="127" y="1063"/>
                </a:cubicBezTo>
                <a:cubicBezTo>
                  <a:pt x="127" y="1063"/>
                  <a:pt x="0" y="1285"/>
                  <a:pt x="5" y="1322"/>
                </a:cubicBezTo>
                <a:cubicBezTo>
                  <a:pt x="5" y="1322"/>
                  <a:pt x="3" y="1389"/>
                  <a:pt x="107" y="1392"/>
                </a:cubicBezTo>
                <a:cubicBezTo>
                  <a:pt x="107" y="1392"/>
                  <a:pt x="133" y="1395"/>
                  <a:pt x="126" y="1453"/>
                </a:cubicBezTo>
                <a:lnTo>
                  <a:pt x="125" y="1537"/>
                </a:lnTo>
                <a:cubicBezTo>
                  <a:pt x="125" y="1537"/>
                  <a:pt x="128" y="1562"/>
                  <a:pt x="174" y="1577"/>
                </a:cubicBezTo>
                <a:cubicBezTo>
                  <a:pt x="174" y="1577"/>
                  <a:pt x="182" y="1585"/>
                  <a:pt x="169" y="1602"/>
                </a:cubicBezTo>
                <a:cubicBezTo>
                  <a:pt x="169" y="1602"/>
                  <a:pt x="145" y="1629"/>
                  <a:pt x="187" y="1687"/>
                </a:cubicBezTo>
                <a:cubicBezTo>
                  <a:pt x="202" y="1708"/>
                  <a:pt x="227" y="1735"/>
                  <a:pt x="212" y="1789"/>
                </a:cubicBezTo>
                <a:cubicBezTo>
                  <a:pt x="212" y="1789"/>
                  <a:pt x="192" y="1895"/>
                  <a:pt x="233" y="1920"/>
                </a:cubicBezTo>
                <a:cubicBezTo>
                  <a:pt x="233" y="1920"/>
                  <a:pt x="280" y="1976"/>
                  <a:pt x="470" y="1952"/>
                </a:cubicBezTo>
                <a:cubicBezTo>
                  <a:pt x="536" y="1944"/>
                  <a:pt x="658" y="1912"/>
                  <a:pt x="731" y="2004"/>
                </a:cubicBezTo>
                <a:cubicBezTo>
                  <a:pt x="731" y="2004"/>
                  <a:pt x="905" y="2335"/>
                  <a:pt x="919" y="2413"/>
                </a:cubicBezTo>
                <a:cubicBezTo>
                  <a:pt x="919" y="2413"/>
                  <a:pt x="1216" y="1884"/>
                  <a:pt x="1579" y="1802"/>
                </a:cubicBezTo>
                <a:cubicBezTo>
                  <a:pt x="1579" y="1802"/>
                  <a:pt x="1490" y="1603"/>
                  <a:pt x="1670" y="1345"/>
                </a:cubicBezTo>
                <a:cubicBezTo>
                  <a:pt x="1670" y="1345"/>
                  <a:pt x="1895" y="1048"/>
                  <a:pt x="1902" y="884"/>
                </a:cubicBezTo>
                <a:cubicBezTo>
                  <a:pt x="1902" y="884"/>
                  <a:pt x="1962" y="609"/>
                  <a:pt x="1681" y="295"/>
                </a:cubicBezTo>
                <a:close/>
                <a:moveTo>
                  <a:pt x="1386" y="1282"/>
                </a:moveTo>
                <a:cubicBezTo>
                  <a:pt x="1233" y="1287"/>
                  <a:pt x="1225" y="1184"/>
                  <a:pt x="1153" y="1105"/>
                </a:cubicBezTo>
                <a:cubicBezTo>
                  <a:pt x="1143" y="1106"/>
                  <a:pt x="1133" y="1107"/>
                  <a:pt x="1122" y="1107"/>
                </a:cubicBezTo>
                <a:cubicBezTo>
                  <a:pt x="942" y="1112"/>
                  <a:pt x="975" y="921"/>
                  <a:pt x="905" y="869"/>
                </a:cubicBezTo>
                <a:cubicBezTo>
                  <a:pt x="737" y="744"/>
                  <a:pt x="500" y="853"/>
                  <a:pt x="377" y="726"/>
                </a:cubicBezTo>
                <a:cubicBezTo>
                  <a:pt x="337" y="686"/>
                  <a:pt x="302" y="647"/>
                  <a:pt x="297" y="594"/>
                </a:cubicBezTo>
                <a:cubicBezTo>
                  <a:pt x="285" y="466"/>
                  <a:pt x="314" y="411"/>
                  <a:pt x="377" y="344"/>
                </a:cubicBezTo>
                <a:cubicBezTo>
                  <a:pt x="547" y="165"/>
                  <a:pt x="764" y="128"/>
                  <a:pt x="918" y="128"/>
                </a:cubicBezTo>
                <a:cubicBezTo>
                  <a:pt x="1330" y="131"/>
                  <a:pt x="1473" y="254"/>
                  <a:pt x="1586" y="380"/>
                </a:cubicBezTo>
                <a:cubicBezTo>
                  <a:pt x="1772" y="587"/>
                  <a:pt x="1783" y="766"/>
                  <a:pt x="1781" y="830"/>
                </a:cubicBezTo>
                <a:cubicBezTo>
                  <a:pt x="1781" y="838"/>
                  <a:pt x="1782" y="845"/>
                  <a:pt x="1782" y="853"/>
                </a:cubicBezTo>
                <a:cubicBezTo>
                  <a:pt x="1783" y="1090"/>
                  <a:pt x="1605" y="1274"/>
                  <a:pt x="1386" y="1282"/>
                </a:cubicBezTo>
                <a:close/>
              </a:path>
            </a:pathLst>
          </a:custGeom>
          <a:solidFill>
            <a:srgbClr val="3F3B3A"/>
          </a:solidFill>
          <a:ln w="12700" cap="flat">
            <a:noFill/>
            <a:miter lim="400000"/>
          </a:ln>
          <a:effectLst/>
        </p:spPr>
        <p:txBody>
          <a:bodyPr wrap="square" lIns="91439" tIns="91439" rIns="91439" bIns="91439" numCol="1"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latin typeface="思源黑体 CN Medium" panose="020B0600000000000000" pitchFamily="34" charset="-122"/>
              <a:ea typeface="思源黑体 CN Medium" panose="020B0600000000000000" pitchFamily="34" charset="-122"/>
            </a:endParaRPr>
          </a:p>
        </p:txBody>
      </p:sp>
    </p:spTree>
    <p:extLst>
      <p:ext uri="{BB962C8B-B14F-4D97-AF65-F5344CB8AC3E}">
        <p14:creationId xmlns:p14="http://schemas.microsoft.com/office/powerpoint/2010/main" val="3618292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024916" y="278616"/>
            <a:ext cx="7891219" cy="3429784"/>
          </a:xfrm>
        </p:spPr>
        <p:txBody>
          <a:bodyPr/>
          <a:lstStyle/>
          <a:p>
            <a:pPr marL="0" indent="0">
              <a:buNone/>
            </a:pPr>
            <a:r>
              <a:rPr lang="en-US" altLang="zh-CN" dirty="0" smtClean="0">
                <a:latin typeface="Times New Roman Regular"/>
              </a:rPr>
              <a:t>not </a:t>
            </a:r>
            <a:r>
              <a:rPr lang="en-US" altLang="zh-CN" dirty="0">
                <a:latin typeface="Times New Roman Regular"/>
              </a:rPr>
              <a:t>show the </a:t>
            </a:r>
            <a:r>
              <a:rPr lang="en-US" altLang="zh-CN" dirty="0">
                <a:solidFill>
                  <a:srgbClr val="FF0000"/>
                </a:solidFill>
                <a:latin typeface="Times New Roman Regular"/>
              </a:rPr>
              <a:t>hypothesized insula- or amygdala activation </a:t>
            </a:r>
            <a:r>
              <a:rPr lang="en-US" altLang="zh-CN" dirty="0">
                <a:latin typeface="Times New Roman Regular"/>
              </a:rPr>
              <a:t>as a function of increasing inequality in high power participants. Instead, teammates (relative to leaders) show more activation in regions labeled as left and right superior parietal lobule (SPL) when confronted with increasing </a:t>
            </a:r>
            <a:r>
              <a:rPr lang="en-US" altLang="zh-CN" dirty="0" smtClean="0">
                <a:latin typeface="Times New Roman Regular"/>
              </a:rPr>
              <a:t>DA-IE</a:t>
            </a:r>
            <a:r>
              <a:rPr lang="zh-CN" altLang="en-US" dirty="0" smtClean="0">
                <a:latin typeface="Times New Roman Regular"/>
              </a:rPr>
              <a:t>　</a:t>
            </a:r>
            <a:r>
              <a:rPr lang="zh-CN" altLang="en-US" dirty="0">
                <a:latin typeface="Times New Roman Regular"/>
              </a:rPr>
              <a:t>左右上顶叶</a:t>
            </a:r>
            <a:r>
              <a:rPr lang="en-US" altLang="zh-CN" dirty="0">
                <a:latin typeface="Times New Roman Regular"/>
              </a:rPr>
              <a:t>(SPL)</a:t>
            </a:r>
            <a:r>
              <a:rPr lang="zh-CN" altLang="en-US" dirty="0">
                <a:latin typeface="Times New Roman Regular"/>
              </a:rPr>
              <a:t>的区域表现出更多的</a:t>
            </a:r>
            <a:r>
              <a:rPr lang="zh-CN" altLang="en-US" dirty="0" smtClean="0">
                <a:latin typeface="Times New Roman Regular"/>
              </a:rPr>
              <a:t>激活，脑岛和楔前叶没有激活。假设１被否定</a:t>
            </a:r>
            <a:endParaRPr lang="en-US" altLang="zh-CN" dirty="0" smtClean="0">
              <a:latin typeface="Times New Roman Regular"/>
            </a:endParaRPr>
          </a:p>
          <a:p>
            <a:pPr marL="0" indent="0">
              <a:buNone/>
            </a:pPr>
            <a:r>
              <a:rPr lang="en-US" altLang="zh-CN" dirty="0">
                <a:latin typeface="Times New Roman Regular"/>
              </a:rPr>
              <a:t>Unfortunately, </a:t>
            </a:r>
            <a:r>
              <a:rPr lang="en-US" altLang="zh-CN" dirty="0" smtClean="0">
                <a:latin typeface="Times New Roman Regular"/>
              </a:rPr>
              <a:t>the</a:t>
            </a:r>
            <a:r>
              <a:rPr lang="zh-CN" altLang="en-US" dirty="0">
                <a:latin typeface="Times New Roman Regular"/>
              </a:rPr>
              <a:t>　</a:t>
            </a:r>
            <a:r>
              <a:rPr lang="en-US" altLang="zh-CN" dirty="0" smtClean="0">
                <a:latin typeface="Times New Roman Regular"/>
              </a:rPr>
              <a:t>whole </a:t>
            </a:r>
            <a:r>
              <a:rPr lang="en-US" altLang="zh-CN" dirty="0">
                <a:latin typeface="Times New Roman Regular"/>
              </a:rPr>
              <a:t>brain contrast maps suffered from signal disturbance around the ventricles, resulting in </a:t>
            </a:r>
            <a:r>
              <a:rPr lang="en-US" altLang="zh-CN" dirty="0">
                <a:solidFill>
                  <a:srgbClr val="FF0000"/>
                </a:solidFill>
                <a:latin typeface="Times New Roman Regular"/>
              </a:rPr>
              <a:t>loss </a:t>
            </a:r>
            <a:r>
              <a:rPr lang="en-US" altLang="zh-CN" dirty="0">
                <a:latin typeface="Times New Roman Regular"/>
              </a:rPr>
              <a:t>of data for functional amygdala </a:t>
            </a:r>
            <a:r>
              <a:rPr lang="en-US" altLang="zh-CN" dirty="0" smtClean="0">
                <a:latin typeface="Times New Roman Regular"/>
              </a:rPr>
              <a:t>activation</a:t>
            </a:r>
            <a:r>
              <a:rPr lang="zh-CN" altLang="en-US" dirty="0" smtClean="0">
                <a:latin typeface="Times New Roman Regular"/>
              </a:rPr>
              <a:t>杏仁核数据丢失</a:t>
            </a:r>
            <a:endParaRPr lang="en-US" altLang="zh-CN" dirty="0" smtClean="0">
              <a:latin typeface="Times New Roman Regular"/>
            </a:endParaRPr>
          </a:p>
          <a:p>
            <a:pPr marL="0" indent="0">
              <a:buNone/>
            </a:pPr>
            <a:r>
              <a:rPr lang="en-US" altLang="zh-CN" dirty="0">
                <a:latin typeface="Times New Roman Regular"/>
              </a:rPr>
              <a:t>Neither for the anterior nor posterior parts of the insula did significant differences between groups </a:t>
            </a:r>
            <a:r>
              <a:rPr lang="en-US" altLang="zh-CN" dirty="0" smtClean="0">
                <a:latin typeface="Times New Roman Regular"/>
              </a:rPr>
              <a:t>emerge.</a:t>
            </a:r>
            <a:r>
              <a:rPr lang="zh-CN" altLang="en-US" dirty="0" smtClean="0">
                <a:latin typeface="Times New Roman Regular"/>
              </a:rPr>
              <a:t>脑岛未被激活</a:t>
            </a:r>
            <a:endParaRPr lang="en-US" altLang="zh-CN" dirty="0" smtClean="0">
              <a:latin typeface="Times New Roman Regular"/>
            </a:endParaRPr>
          </a:p>
          <a:p>
            <a:pPr marL="0" indent="0">
              <a:buNone/>
            </a:pPr>
            <a:endParaRPr lang="zh-CN"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916" y="3879850"/>
            <a:ext cx="815975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46177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48092" y="1229042"/>
            <a:ext cx="5305108" cy="4998720"/>
          </a:xfrm>
        </p:spPr>
        <p:txBody>
          <a:bodyPr>
            <a:normAutofit/>
          </a:bodyPr>
          <a:lstStyle/>
          <a:p>
            <a:pPr marL="0" indent="0">
              <a:buNone/>
            </a:pPr>
            <a:r>
              <a:rPr lang="zh-CN" altLang="en-US" dirty="0" smtClean="0">
                <a:latin typeface="Times New Roman Regular"/>
              </a:rPr>
              <a:t>在</a:t>
            </a:r>
            <a:r>
              <a:rPr lang="en-US" altLang="zh-CN" dirty="0" smtClean="0">
                <a:latin typeface="Times New Roman Regular"/>
              </a:rPr>
              <a:t>A-IE</a:t>
            </a:r>
            <a:r>
              <a:rPr lang="zh-CN" altLang="en-US" dirty="0" smtClean="0">
                <a:latin typeface="Times New Roman Regular"/>
              </a:rPr>
              <a:t>条件下，相比于追随者，领导者表现出三个区域的活动减弱。Ａ右</a:t>
            </a:r>
            <a:r>
              <a:rPr lang="zh-CN" altLang="en-US" dirty="0">
                <a:latin typeface="Times New Roman Regular"/>
              </a:rPr>
              <a:t>中央前回</a:t>
            </a:r>
            <a:r>
              <a:rPr lang="en-US" altLang="zh-CN" dirty="0" smtClean="0">
                <a:latin typeface="Times New Roman Regular"/>
              </a:rPr>
              <a:t>(</a:t>
            </a:r>
            <a:r>
              <a:rPr lang="zh-CN" altLang="en-US" dirty="0" smtClean="0">
                <a:latin typeface="Times New Roman Regular"/>
              </a:rPr>
              <a:t>坐标</a:t>
            </a:r>
            <a:r>
              <a:rPr lang="en-US" altLang="zh-CN" dirty="0">
                <a:latin typeface="Times New Roman Regular"/>
              </a:rPr>
              <a:t>:26 -6 50)</a:t>
            </a:r>
            <a:r>
              <a:rPr lang="zh-CN" altLang="en-US" dirty="0">
                <a:latin typeface="Times New Roman Regular"/>
              </a:rPr>
              <a:t>，峰值坐标与额视野</a:t>
            </a:r>
            <a:r>
              <a:rPr lang="en-US" altLang="zh-CN" dirty="0">
                <a:latin typeface="Times New Roman Regular"/>
              </a:rPr>
              <a:t>(FEF)</a:t>
            </a:r>
            <a:r>
              <a:rPr lang="zh-CN" altLang="en-US" dirty="0" smtClean="0">
                <a:latin typeface="Times New Roman Regular"/>
              </a:rPr>
              <a:t>重叠．</a:t>
            </a:r>
            <a:endParaRPr lang="en-US" altLang="zh-CN" dirty="0" smtClean="0">
              <a:latin typeface="Times New Roman Regular"/>
            </a:endParaRPr>
          </a:p>
          <a:p>
            <a:pPr marL="0" indent="0">
              <a:buNone/>
            </a:pPr>
            <a:r>
              <a:rPr lang="zh-CN" altLang="en-US" dirty="0" smtClean="0">
                <a:latin typeface="Times New Roman Regular"/>
              </a:rPr>
              <a:t>Ｂ左</a:t>
            </a:r>
            <a:r>
              <a:rPr lang="zh-CN" altLang="en-US" dirty="0">
                <a:latin typeface="Times New Roman Regular"/>
              </a:rPr>
              <a:t>楔前叶和右</a:t>
            </a:r>
            <a:r>
              <a:rPr lang="zh-CN" altLang="en-US" dirty="0" smtClean="0">
                <a:latin typeface="Times New Roman Regular"/>
              </a:rPr>
              <a:t>楔前叶，这</a:t>
            </a:r>
            <a:r>
              <a:rPr lang="zh-CN" altLang="en-US" dirty="0">
                <a:latin typeface="Times New Roman Regular"/>
              </a:rPr>
              <a:t>是顶叶皮层的一个区域，在需要社会互动的任务中几乎总是被激活，特别是当被要求采取他人的观点时</a:t>
            </a:r>
            <a:r>
              <a:rPr lang="en-US" altLang="zh-CN" dirty="0">
                <a:latin typeface="Times New Roman Regular"/>
              </a:rPr>
              <a:t>(</a:t>
            </a:r>
            <a:r>
              <a:rPr lang="en-US" altLang="zh-CN" dirty="0" err="1">
                <a:latin typeface="Times New Roman Regular"/>
              </a:rPr>
              <a:t>Cavanna</a:t>
            </a:r>
            <a:r>
              <a:rPr lang="en-US" altLang="zh-CN" dirty="0">
                <a:latin typeface="Times New Roman Regular"/>
              </a:rPr>
              <a:t> &amp; Trimble, 2006)</a:t>
            </a:r>
            <a:r>
              <a:rPr lang="zh-CN" altLang="en-US" dirty="0" smtClean="0">
                <a:latin typeface="Times New Roman Regular"/>
              </a:rPr>
              <a:t>。</a:t>
            </a:r>
            <a:endParaRPr lang="en-US" altLang="zh-CN" dirty="0" smtClean="0">
              <a:latin typeface="Times New Roman Regular"/>
            </a:endParaRPr>
          </a:p>
          <a:p>
            <a:pPr marL="0" indent="0">
              <a:buNone/>
            </a:pPr>
            <a:r>
              <a:rPr lang="zh-CN" altLang="en-US" dirty="0" smtClean="0">
                <a:latin typeface="Times New Roman Regular"/>
              </a:rPr>
              <a:t>没有</a:t>
            </a:r>
            <a:r>
              <a:rPr lang="zh-CN" altLang="en-US" dirty="0">
                <a:latin typeface="Times New Roman Regular"/>
              </a:rPr>
              <a:t>一个对比显示</a:t>
            </a:r>
            <a:r>
              <a:rPr lang="en-US" altLang="zh-CN" dirty="0">
                <a:latin typeface="Times New Roman Regular"/>
              </a:rPr>
              <a:t>TPJ</a:t>
            </a:r>
            <a:r>
              <a:rPr lang="zh-CN" altLang="en-US" dirty="0">
                <a:latin typeface="Times New Roman Regular"/>
              </a:rPr>
              <a:t>或</a:t>
            </a:r>
            <a:r>
              <a:rPr lang="en-US" altLang="zh-CN" dirty="0" err="1">
                <a:latin typeface="Times New Roman Regular"/>
              </a:rPr>
              <a:t>dmPFC</a:t>
            </a:r>
            <a:r>
              <a:rPr lang="zh-CN" altLang="en-US" dirty="0">
                <a:latin typeface="Times New Roman Regular"/>
              </a:rPr>
              <a:t>假设区域的激活有</a:t>
            </a:r>
            <a:r>
              <a:rPr lang="zh-CN" altLang="en-US" dirty="0" smtClean="0">
                <a:latin typeface="Times New Roman Regular"/>
              </a:rPr>
              <a:t>差异</a:t>
            </a:r>
            <a:endParaRPr lang="en-US" altLang="zh-CN" dirty="0" smtClean="0">
              <a:latin typeface="Times New Roman Regular"/>
            </a:endParaRPr>
          </a:p>
          <a:p>
            <a:pPr marL="0" indent="0">
              <a:buNone/>
            </a:pPr>
            <a:r>
              <a:rPr lang="zh-CN" altLang="en-US" dirty="0" smtClean="0">
                <a:latin typeface="Times New Roman Regular"/>
              </a:rPr>
              <a:t>假设２ａ楔前叶被证明活动减弱</a:t>
            </a:r>
            <a:r>
              <a:rPr lang="zh-CN" altLang="en-US" dirty="0" smtClean="0"/>
              <a:t>。</a:t>
            </a:r>
            <a:endParaRPr lang="zh-CN"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6614" y="459422"/>
            <a:ext cx="4103960" cy="3877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3695" y="4861559"/>
            <a:ext cx="992505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a:hlinkClick r:id="rId4" action="ppaction://hlinksldjump"/>
          </p:cNvPr>
          <p:cNvSpPr/>
          <p:nvPr/>
        </p:nvSpPr>
        <p:spPr>
          <a:xfrm>
            <a:off x="470388" y="5440680"/>
            <a:ext cx="791308"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hlinkClick r:id="rId4" action="ppaction://hlinksldjump"/>
              </a:rPr>
              <a:t>假设</a:t>
            </a:r>
            <a:r>
              <a:rPr lang="zh-CN" altLang="en-US" dirty="0" smtClean="0"/>
              <a:t>　</a:t>
            </a:r>
            <a:endParaRPr lang="zh-CN" altLang="en-US" dirty="0"/>
          </a:p>
        </p:txBody>
      </p:sp>
    </p:spTree>
    <p:extLst>
      <p:ext uri="{BB962C8B-B14F-4D97-AF65-F5344CB8AC3E}">
        <p14:creationId xmlns:p14="http://schemas.microsoft.com/office/powerpoint/2010/main" val="1484059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77340" y="1135380"/>
            <a:ext cx="5577840" cy="3777622"/>
          </a:xfrm>
        </p:spPr>
        <p:txBody>
          <a:bodyPr/>
          <a:lstStyle/>
          <a:p>
            <a:pPr marL="0" indent="0">
              <a:buNone/>
            </a:pPr>
            <a:r>
              <a:rPr lang="zh-CN" altLang="en-US" dirty="0" smtClean="0"/>
              <a:t>检验假设２ｂ，进行亲社会者和自利者的全脑分析，亲社会的领导与追随者没有激活模式的差异。</a:t>
            </a:r>
            <a:endParaRPr lang="en-US" altLang="zh-CN" dirty="0" smtClean="0"/>
          </a:p>
          <a:p>
            <a:pPr marL="0" indent="0">
              <a:buNone/>
            </a:pPr>
            <a:r>
              <a:rPr lang="zh-CN" altLang="en-US" dirty="0" smtClean="0"/>
              <a:t>自私的领导与追随者在</a:t>
            </a:r>
            <a:r>
              <a:rPr lang="en-US" altLang="zh-CN" dirty="0" smtClean="0"/>
              <a:t>A—IE</a:t>
            </a:r>
            <a:r>
              <a:rPr lang="zh-CN" altLang="en-US" dirty="0" smtClean="0"/>
              <a:t>奖励</a:t>
            </a:r>
            <a:r>
              <a:rPr lang="zh-CN" altLang="en-US" dirty="0"/>
              <a:t>差异的</a:t>
            </a:r>
            <a:r>
              <a:rPr lang="zh-CN" altLang="en-US" dirty="0" smtClean="0"/>
              <a:t>增加时，</a:t>
            </a:r>
            <a:r>
              <a:rPr lang="en-US" altLang="zh-CN" dirty="0" err="1" smtClean="0"/>
              <a:t>dlPFC</a:t>
            </a:r>
            <a:r>
              <a:rPr lang="zh-CN" altLang="en-US" dirty="0"/>
              <a:t>中典型包含的两个区域的</a:t>
            </a:r>
            <a:r>
              <a:rPr lang="en-US" altLang="zh-CN" dirty="0"/>
              <a:t>BOLD</a:t>
            </a:r>
            <a:r>
              <a:rPr lang="zh-CN" altLang="en-US" dirty="0"/>
              <a:t>信号呈</a:t>
            </a:r>
            <a:r>
              <a:rPr lang="zh-CN" altLang="en-US" dirty="0" smtClean="0"/>
              <a:t>负相关。</a:t>
            </a:r>
            <a:r>
              <a:rPr lang="en-US" altLang="zh-CN" dirty="0" smtClean="0"/>
              <a:t>A</a:t>
            </a:r>
            <a:r>
              <a:rPr lang="zh-CN" altLang="en-US" dirty="0" smtClean="0"/>
              <a:t>右侧</a:t>
            </a:r>
            <a:r>
              <a:rPr lang="zh-CN" altLang="en-US" dirty="0"/>
              <a:t>额上回的外侧和后部</a:t>
            </a:r>
            <a:r>
              <a:rPr lang="en-US" altLang="zh-CN" dirty="0" smtClean="0"/>
              <a:t>(</a:t>
            </a:r>
            <a:r>
              <a:rPr lang="zh-CN" altLang="en-US" dirty="0" smtClean="0"/>
              <a:t>坐标</a:t>
            </a:r>
            <a:r>
              <a:rPr lang="en-US" altLang="zh-CN" dirty="0"/>
              <a:t>:</a:t>
            </a:r>
            <a:r>
              <a:rPr lang="en-US" altLang="zh-CN" dirty="0" smtClean="0"/>
              <a:t>22</a:t>
            </a:r>
            <a:r>
              <a:rPr lang="zh-CN" altLang="en-US" dirty="0" smtClean="0"/>
              <a:t>　</a:t>
            </a:r>
            <a:r>
              <a:rPr lang="en-US" altLang="zh-CN" dirty="0" smtClean="0"/>
              <a:t>−4</a:t>
            </a:r>
            <a:r>
              <a:rPr lang="zh-CN" altLang="en-US" dirty="0" smtClean="0"/>
              <a:t>　</a:t>
            </a:r>
            <a:r>
              <a:rPr lang="en-US" altLang="zh-CN" dirty="0" smtClean="0"/>
              <a:t>50)</a:t>
            </a:r>
          </a:p>
          <a:p>
            <a:pPr marL="0" indent="0">
              <a:buNone/>
            </a:pPr>
            <a:r>
              <a:rPr lang="en-US" altLang="zh-CN" dirty="0" smtClean="0"/>
              <a:t>B</a:t>
            </a:r>
            <a:r>
              <a:rPr lang="zh-CN" altLang="en-US" dirty="0" smtClean="0"/>
              <a:t>左侧</a:t>
            </a:r>
            <a:r>
              <a:rPr lang="zh-CN" altLang="en-US" dirty="0"/>
              <a:t>额中回前部、背外侧部分</a:t>
            </a:r>
            <a:r>
              <a:rPr lang="en-US" altLang="zh-CN" dirty="0" smtClean="0"/>
              <a:t>(</a:t>
            </a:r>
            <a:r>
              <a:rPr lang="zh-CN" altLang="en-US" dirty="0" smtClean="0"/>
              <a:t>坐标</a:t>
            </a:r>
            <a:r>
              <a:rPr lang="en-US" altLang="zh-CN" dirty="0"/>
              <a:t>:−</a:t>
            </a:r>
            <a:r>
              <a:rPr lang="en-US" altLang="zh-CN" dirty="0" smtClean="0"/>
              <a:t>42</a:t>
            </a:r>
            <a:r>
              <a:rPr lang="zh-CN" altLang="en-US" dirty="0" smtClean="0"/>
              <a:t>　</a:t>
            </a:r>
            <a:r>
              <a:rPr lang="en-US" altLang="zh-CN" dirty="0" smtClean="0"/>
              <a:t>38</a:t>
            </a:r>
            <a:r>
              <a:rPr lang="zh-CN" altLang="en-US" dirty="0" smtClean="0"/>
              <a:t>　</a:t>
            </a:r>
            <a:r>
              <a:rPr lang="en-US" altLang="zh-CN" dirty="0" smtClean="0"/>
              <a:t>32</a:t>
            </a:r>
            <a:r>
              <a:rPr lang="en-US" altLang="zh-CN" dirty="0"/>
              <a:t>)</a:t>
            </a:r>
            <a:r>
              <a:rPr lang="zh-CN" altLang="en-US" dirty="0" smtClean="0"/>
              <a:t>。</a:t>
            </a:r>
            <a:endParaRPr lang="en-US" altLang="zh-CN" dirty="0" smtClean="0"/>
          </a:p>
          <a:p>
            <a:pPr marL="0" indent="0">
              <a:buNone/>
            </a:pPr>
            <a:r>
              <a:rPr lang="zh-CN" altLang="en-US" dirty="0" smtClean="0"/>
              <a:t>假设</a:t>
            </a:r>
            <a:r>
              <a:rPr lang="en-US" altLang="zh-CN" dirty="0"/>
              <a:t>2B</a:t>
            </a:r>
            <a:r>
              <a:rPr lang="zh-CN" altLang="en-US" dirty="0"/>
              <a:t>得到了部分的证实</a:t>
            </a:r>
            <a:r>
              <a:rPr lang="en-US" altLang="zh-CN" dirty="0"/>
              <a:t>:</a:t>
            </a:r>
            <a:r>
              <a:rPr lang="zh-CN" altLang="en-US" dirty="0"/>
              <a:t>神经数据与自我认知控制的减少相一致，但没有证据表明亲社会者的认知控制增加。</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8098" y="583883"/>
            <a:ext cx="4200525"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5440680"/>
            <a:ext cx="100965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622788" y="5440680"/>
            <a:ext cx="791308"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hlinkClick r:id="rId4" action="ppaction://hlinksldjump"/>
              </a:rPr>
              <a:t>假设</a:t>
            </a:r>
            <a:r>
              <a:rPr lang="zh-CN" altLang="en-US" dirty="0" smtClean="0"/>
              <a:t>　</a:t>
            </a:r>
            <a:endParaRPr lang="zh-CN" altLang="en-US" dirty="0"/>
          </a:p>
        </p:txBody>
      </p:sp>
    </p:spTree>
    <p:extLst>
      <p:ext uri="{BB962C8B-B14F-4D97-AF65-F5344CB8AC3E}">
        <p14:creationId xmlns:p14="http://schemas.microsoft.com/office/powerpoint/2010/main" val="27060497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 xmlns:a16="http://schemas.microsoft.com/office/drawing/2014/main" id="{0921DC1A-2590-A72B-907F-76A05DD645B0}"/>
              </a:ext>
            </a:extLst>
          </p:cNvPr>
          <p:cNvCxnSpPr>
            <a:cxnSpLocks/>
          </p:cNvCxnSpPr>
          <p:nvPr/>
        </p:nvCxnSpPr>
        <p:spPr>
          <a:xfrm>
            <a:off x="1884000" y="4234376"/>
            <a:ext cx="8424000" cy="0"/>
          </a:xfrm>
          <a:prstGeom prst="line">
            <a:avLst/>
          </a:prstGeom>
          <a:ln w="15875">
            <a:solidFill>
              <a:srgbClr val="3F3B3A"/>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 xmlns:a16="http://schemas.microsoft.com/office/drawing/2014/main" id="{64557076-88D9-5156-0F74-C5ADA0496D6F}"/>
              </a:ext>
            </a:extLst>
          </p:cNvPr>
          <p:cNvCxnSpPr>
            <a:cxnSpLocks/>
          </p:cNvCxnSpPr>
          <p:nvPr/>
        </p:nvCxnSpPr>
        <p:spPr>
          <a:xfrm>
            <a:off x="1884000" y="2623943"/>
            <a:ext cx="8424000" cy="0"/>
          </a:xfrm>
          <a:prstGeom prst="line">
            <a:avLst/>
          </a:prstGeom>
          <a:ln w="15875">
            <a:solidFill>
              <a:srgbClr val="3F3B3A"/>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 xmlns:a16="http://schemas.microsoft.com/office/drawing/2014/main" id="{ED5D5727-17C2-E1FD-C388-3E947DFEF963}"/>
              </a:ext>
            </a:extLst>
          </p:cNvPr>
          <p:cNvSpPr txBox="1"/>
          <p:nvPr/>
        </p:nvSpPr>
        <p:spPr>
          <a:xfrm>
            <a:off x="3051673" y="2736502"/>
            <a:ext cx="6088653" cy="1384995"/>
          </a:xfrm>
          <a:prstGeom prst="rect">
            <a:avLst/>
          </a:prstGeom>
          <a:noFill/>
        </p:spPr>
        <p:txBody>
          <a:bodyPr wrap="square" rtlCol="0">
            <a:spAutoFit/>
          </a:bodyPr>
          <a:lstStyle/>
          <a:p>
            <a:pPr algn="ctr"/>
            <a:r>
              <a:rPr lang="zh-CN" altLang="en-US" sz="6600" dirty="0" smtClean="0">
                <a:latin typeface="Times New Roman" panose="02020603050405020304" pitchFamily="18" charset="0"/>
                <a:ea typeface="黑体" panose="02010609060101010101" pitchFamily="49" charset="-122"/>
              </a:rPr>
              <a:t>讨论</a:t>
            </a:r>
            <a:endParaRPr lang="en-US" altLang="zh-CN" sz="6600" dirty="0">
              <a:latin typeface="Times New Roman" panose="02020603050405020304" pitchFamily="18" charset="0"/>
              <a:ea typeface="黑体" panose="02010609060101010101" pitchFamily="49" charset="-122"/>
            </a:endParaRPr>
          </a:p>
          <a:p>
            <a:pPr algn="ctr"/>
            <a:r>
              <a:rPr lang="en-US" altLang="zh-CN" dirty="0">
                <a:latin typeface="Times New Roman" panose="02020603050405020304" pitchFamily="18" charset="0"/>
                <a:ea typeface="黑体" panose="02010609060101010101" pitchFamily="49" charset="-122"/>
              </a:rPr>
              <a:t>DISCUSSION</a:t>
            </a:r>
          </a:p>
        </p:txBody>
      </p:sp>
      <p:sp>
        <p:nvSpPr>
          <p:cNvPr id="7" name="Freeform 77">
            <a:extLst>
              <a:ext uri="{FF2B5EF4-FFF2-40B4-BE49-F238E27FC236}">
                <a16:creationId xmlns="" xmlns:a16="http://schemas.microsoft.com/office/drawing/2014/main" id="{8D86FE07-A541-D7EC-7B98-9FFE9E0221A7}"/>
              </a:ext>
            </a:extLst>
          </p:cNvPr>
          <p:cNvSpPr/>
          <p:nvPr/>
        </p:nvSpPr>
        <p:spPr>
          <a:xfrm>
            <a:off x="5658606" y="1380117"/>
            <a:ext cx="874788" cy="1074159"/>
          </a:xfrm>
          <a:custGeom>
            <a:avLst/>
            <a:gdLst>
              <a:gd name="T0" fmla="*/ 1681 w 1962"/>
              <a:gd name="T1" fmla="*/ 295 h 2413"/>
              <a:gd name="T2" fmla="*/ 926 w 1962"/>
              <a:gd name="T3" fmla="*/ 1 h 2413"/>
              <a:gd name="T4" fmla="*/ 285 w 1962"/>
              <a:gd name="T5" fmla="*/ 257 h 2413"/>
              <a:gd name="T6" fmla="*/ 96 w 1962"/>
              <a:gd name="T7" fmla="*/ 823 h 2413"/>
              <a:gd name="T8" fmla="*/ 127 w 1962"/>
              <a:gd name="T9" fmla="*/ 1063 h 2413"/>
              <a:gd name="T10" fmla="*/ 5 w 1962"/>
              <a:gd name="T11" fmla="*/ 1322 h 2413"/>
              <a:gd name="T12" fmla="*/ 107 w 1962"/>
              <a:gd name="T13" fmla="*/ 1392 h 2413"/>
              <a:gd name="T14" fmla="*/ 126 w 1962"/>
              <a:gd name="T15" fmla="*/ 1453 h 2413"/>
              <a:gd name="T16" fmla="*/ 125 w 1962"/>
              <a:gd name="T17" fmla="*/ 1537 h 2413"/>
              <a:gd name="T18" fmla="*/ 174 w 1962"/>
              <a:gd name="T19" fmla="*/ 1577 h 2413"/>
              <a:gd name="T20" fmla="*/ 169 w 1962"/>
              <a:gd name="T21" fmla="*/ 1602 h 2413"/>
              <a:gd name="T22" fmla="*/ 187 w 1962"/>
              <a:gd name="T23" fmla="*/ 1687 h 2413"/>
              <a:gd name="T24" fmla="*/ 212 w 1962"/>
              <a:gd name="T25" fmla="*/ 1789 h 2413"/>
              <a:gd name="T26" fmla="*/ 233 w 1962"/>
              <a:gd name="T27" fmla="*/ 1920 h 2413"/>
              <a:gd name="T28" fmla="*/ 470 w 1962"/>
              <a:gd name="T29" fmla="*/ 1952 h 2413"/>
              <a:gd name="T30" fmla="*/ 731 w 1962"/>
              <a:gd name="T31" fmla="*/ 2004 h 2413"/>
              <a:gd name="T32" fmla="*/ 919 w 1962"/>
              <a:gd name="T33" fmla="*/ 2413 h 2413"/>
              <a:gd name="T34" fmla="*/ 1579 w 1962"/>
              <a:gd name="T35" fmla="*/ 1802 h 2413"/>
              <a:gd name="T36" fmla="*/ 1670 w 1962"/>
              <a:gd name="T37" fmla="*/ 1345 h 2413"/>
              <a:gd name="T38" fmla="*/ 1902 w 1962"/>
              <a:gd name="T39" fmla="*/ 884 h 2413"/>
              <a:gd name="T40" fmla="*/ 1681 w 1962"/>
              <a:gd name="T41" fmla="*/ 295 h 2413"/>
              <a:gd name="T42" fmla="*/ 1386 w 1962"/>
              <a:gd name="T43" fmla="*/ 1282 h 2413"/>
              <a:gd name="T44" fmla="*/ 1153 w 1962"/>
              <a:gd name="T45" fmla="*/ 1105 h 2413"/>
              <a:gd name="T46" fmla="*/ 1122 w 1962"/>
              <a:gd name="T47" fmla="*/ 1107 h 2413"/>
              <a:gd name="T48" fmla="*/ 905 w 1962"/>
              <a:gd name="T49" fmla="*/ 869 h 2413"/>
              <a:gd name="T50" fmla="*/ 377 w 1962"/>
              <a:gd name="T51" fmla="*/ 726 h 2413"/>
              <a:gd name="T52" fmla="*/ 297 w 1962"/>
              <a:gd name="T53" fmla="*/ 594 h 2413"/>
              <a:gd name="T54" fmla="*/ 377 w 1962"/>
              <a:gd name="T55" fmla="*/ 344 h 2413"/>
              <a:gd name="T56" fmla="*/ 918 w 1962"/>
              <a:gd name="T57" fmla="*/ 128 h 2413"/>
              <a:gd name="T58" fmla="*/ 1586 w 1962"/>
              <a:gd name="T59" fmla="*/ 380 h 2413"/>
              <a:gd name="T60" fmla="*/ 1781 w 1962"/>
              <a:gd name="T61" fmla="*/ 830 h 2413"/>
              <a:gd name="T62" fmla="*/ 1782 w 1962"/>
              <a:gd name="T63" fmla="*/ 853 h 2413"/>
              <a:gd name="T64" fmla="*/ 1386 w 1962"/>
              <a:gd name="T65" fmla="*/ 1282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62" h="2413">
                <a:moveTo>
                  <a:pt x="1681" y="295"/>
                </a:moveTo>
                <a:cubicBezTo>
                  <a:pt x="1546" y="144"/>
                  <a:pt x="1367" y="4"/>
                  <a:pt x="926" y="1"/>
                </a:cubicBezTo>
                <a:cubicBezTo>
                  <a:pt x="753" y="0"/>
                  <a:pt x="490" y="40"/>
                  <a:pt x="285" y="257"/>
                </a:cubicBezTo>
                <a:cubicBezTo>
                  <a:pt x="161" y="388"/>
                  <a:pt x="70" y="553"/>
                  <a:pt x="96" y="823"/>
                </a:cubicBezTo>
                <a:cubicBezTo>
                  <a:pt x="102" y="882"/>
                  <a:pt x="186" y="949"/>
                  <a:pt x="127" y="1063"/>
                </a:cubicBezTo>
                <a:cubicBezTo>
                  <a:pt x="127" y="1063"/>
                  <a:pt x="0" y="1285"/>
                  <a:pt x="5" y="1322"/>
                </a:cubicBezTo>
                <a:cubicBezTo>
                  <a:pt x="5" y="1322"/>
                  <a:pt x="3" y="1389"/>
                  <a:pt x="107" y="1392"/>
                </a:cubicBezTo>
                <a:cubicBezTo>
                  <a:pt x="107" y="1392"/>
                  <a:pt x="133" y="1395"/>
                  <a:pt x="126" y="1453"/>
                </a:cubicBezTo>
                <a:lnTo>
                  <a:pt x="125" y="1537"/>
                </a:lnTo>
                <a:cubicBezTo>
                  <a:pt x="125" y="1537"/>
                  <a:pt x="128" y="1562"/>
                  <a:pt x="174" y="1577"/>
                </a:cubicBezTo>
                <a:cubicBezTo>
                  <a:pt x="174" y="1577"/>
                  <a:pt x="182" y="1585"/>
                  <a:pt x="169" y="1602"/>
                </a:cubicBezTo>
                <a:cubicBezTo>
                  <a:pt x="169" y="1602"/>
                  <a:pt x="145" y="1629"/>
                  <a:pt x="187" y="1687"/>
                </a:cubicBezTo>
                <a:cubicBezTo>
                  <a:pt x="202" y="1708"/>
                  <a:pt x="227" y="1735"/>
                  <a:pt x="212" y="1789"/>
                </a:cubicBezTo>
                <a:cubicBezTo>
                  <a:pt x="212" y="1789"/>
                  <a:pt x="192" y="1895"/>
                  <a:pt x="233" y="1920"/>
                </a:cubicBezTo>
                <a:cubicBezTo>
                  <a:pt x="233" y="1920"/>
                  <a:pt x="280" y="1976"/>
                  <a:pt x="470" y="1952"/>
                </a:cubicBezTo>
                <a:cubicBezTo>
                  <a:pt x="536" y="1944"/>
                  <a:pt x="658" y="1912"/>
                  <a:pt x="731" y="2004"/>
                </a:cubicBezTo>
                <a:cubicBezTo>
                  <a:pt x="731" y="2004"/>
                  <a:pt x="905" y="2335"/>
                  <a:pt x="919" y="2413"/>
                </a:cubicBezTo>
                <a:cubicBezTo>
                  <a:pt x="919" y="2413"/>
                  <a:pt x="1216" y="1884"/>
                  <a:pt x="1579" y="1802"/>
                </a:cubicBezTo>
                <a:cubicBezTo>
                  <a:pt x="1579" y="1802"/>
                  <a:pt x="1490" y="1603"/>
                  <a:pt x="1670" y="1345"/>
                </a:cubicBezTo>
                <a:cubicBezTo>
                  <a:pt x="1670" y="1345"/>
                  <a:pt x="1895" y="1048"/>
                  <a:pt x="1902" y="884"/>
                </a:cubicBezTo>
                <a:cubicBezTo>
                  <a:pt x="1902" y="884"/>
                  <a:pt x="1962" y="609"/>
                  <a:pt x="1681" y="295"/>
                </a:cubicBezTo>
                <a:close/>
                <a:moveTo>
                  <a:pt x="1386" y="1282"/>
                </a:moveTo>
                <a:cubicBezTo>
                  <a:pt x="1233" y="1287"/>
                  <a:pt x="1225" y="1184"/>
                  <a:pt x="1153" y="1105"/>
                </a:cubicBezTo>
                <a:cubicBezTo>
                  <a:pt x="1143" y="1106"/>
                  <a:pt x="1133" y="1107"/>
                  <a:pt x="1122" y="1107"/>
                </a:cubicBezTo>
                <a:cubicBezTo>
                  <a:pt x="942" y="1112"/>
                  <a:pt x="975" y="921"/>
                  <a:pt x="905" y="869"/>
                </a:cubicBezTo>
                <a:cubicBezTo>
                  <a:pt x="737" y="744"/>
                  <a:pt x="500" y="853"/>
                  <a:pt x="377" y="726"/>
                </a:cubicBezTo>
                <a:cubicBezTo>
                  <a:pt x="337" y="686"/>
                  <a:pt x="302" y="647"/>
                  <a:pt x="297" y="594"/>
                </a:cubicBezTo>
                <a:cubicBezTo>
                  <a:pt x="285" y="466"/>
                  <a:pt x="314" y="411"/>
                  <a:pt x="377" y="344"/>
                </a:cubicBezTo>
                <a:cubicBezTo>
                  <a:pt x="547" y="165"/>
                  <a:pt x="764" y="128"/>
                  <a:pt x="918" y="128"/>
                </a:cubicBezTo>
                <a:cubicBezTo>
                  <a:pt x="1330" y="131"/>
                  <a:pt x="1473" y="254"/>
                  <a:pt x="1586" y="380"/>
                </a:cubicBezTo>
                <a:cubicBezTo>
                  <a:pt x="1772" y="587"/>
                  <a:pt x="1783" y="766"/>
                  <a:pt x="1781" y="830"/>
                </a:cubicBezTo>
                <a:cubicBezTo>
                  <a:pt x="1781" y="838"/>
                  <a:pt x="1782" y="845"/>
                  <a:pt x="1782" y="853"/>
                </a:cubicBezTo>
                <a:cubicBezTo>
                  <a:pt x="1783" y="1090"/>
                  <a:pt x="1605" y="1274"/>
                  <a:pt x="1386" y="1282"/>
                </a:cubicBezTo>
                <a:close/>
              </a:path>
            </a:pathLst>
          </a:custGeom>
          <a:solidFill>
            <a:srgbClr val="3F3B3A"/>
          </a:solidFill>
          <a:ln w="12700" cap="flat">
            <a:noFill/>
            <a:miter lim="400000"/>
          </a:ln>
          <a:effectLst/>
        </p:spPr>
        <p:txBody>
          <a:bodyPr wrap="square" lIns="91439" tIns="91439" rIns="91439" bIns="91439" numCol="1"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latin typeface="思源黑体 CN Medium" panose="020B0600000000000000" pitchFamily="34" charset="-122"/>
              <a:ea typeface="思源黑体 CN Medium" panose="020B0600000000000000" pitchFamily="34" charset="-122"/>
            </a:endParaRPr>
          </a:p>
        </p:txBody>
      </p:sp>
    </p:spTree>
    <p:extLst>
      <p:ext uri="{BB962C8B-B14F-4D97-AF65-F5344CB8AC3E}">
        <p14:creationId xmlns:p14="http://schemas.microsoft.com/office/powerpoint/2010/main" val="1728504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098" name="Picture 2" descr="C:\Users\lenovo\Documents\WeChat Files\wxid_duo72alv6etn12\FileStorage\Temp\f7c017fc78d3002765045aef995df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9691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4373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 xmlns:a16="http://schemas.microsoft.com/office/drawing/2014/main" id="{E5222EF3-8841-9288-A4F5-3BE508F1C274}"/>
              </a:ext>
            </a:extLst>
          </p:cNvPr>
          <p:cNvSpPr>
            <a:spLocks noGrp="1"/>
          </p:cNvSpPr>
          <p:nvPr>
            <p:ph idx="1"/>
          </p:nvPr>
        </p:nvSpPr>
        <p:spPr>
          <a:xfrm>
            <a:off x="1566916" y="232796"/>
            <a:ext cx="9670043" cy="6361043"/>
          </a:xfrm>
        </p:spPr>
        <p:txBody>
          <a:bodyPr>
            <a:normAutofit lnSpcReduction="10000"/>
          </a:bodyPr>
          <a:lstStyle/>
          <a:p>
            <a:pPr marL="0" indent="0">
              <a:buNone/>
            </a:pPr>
            <a:r>
              <a:rPr lang="zh-CN" altLang="en-US" dirty="0" smtClean="0"/>
              <a:t>①</a:t>
            </a:r>
            <a:r>
              <a:rPr lang="en-US" altLang="zh-CN" dirty="0" smtClean="0"/>
              <a:t>The behavioral data corroborate Hypothesis 1 : power significantly </a:t>
            </a:r>
            <a:r>
              <a:rPr lang="en-US" altLang="zh-CN" dirty="0" err="1" smtClean="0">
                <a:solidFill>
                  <a:srgbClr val="FF0000"/>
                </a:solidFill>
              </a:rPr>
              <a:t>lowerd</a:t>
            </a:r>
            <a:r>
              <a:rPr lang="en-US" altLang="zh-CN" dirty="0"/>
              <a:t> </a:t>
            </a:r>
            <a:r>
              <a:rPr lang="en-US" altLang="zh-CN" dirty="0" smtClean="0"/>
              <a:t>participants’ liking scores , but there is no evidence show that amygdala and insula are activation(due to signal loss).</a:t>
            </a:r>
          </a:p>
          <a:p>
            <a:pPr marL="0" indent="0">
              <a:buNone/>
            </a:pPr>
            <a:endParaRPr lang="en-US" altLang="zh-CN" dirty="0"/>
          </a:p>
          <a:p>
            <a:pPr marL="0" indent="0">
              <a:buNone/>
            </a:pPr>
            <a:r>
              <a:rPr lang="zh-CN" altLang="en-US" dirty="0" smtClean="0"/>
              <a:t>②</a:t>
            </a:r>
            <a:r>
              <a:rPr lang="en-US" altLang="zh-CN" dirty="0"/>
              <a:t>T</a:t>
            </a:r>
            <a:r>
              <a:rPr lang="en-US" altLang="zh-CN" dirty="0" smtClean="0"/>
              <a:t>he </a:t>
            </a:r>
            <a:r>
              <a:rPr lang="en-US" altLang="zh-CN" dirty="0"/>
              <a:t>behavioral data show a trend (Figure 2A) supporting the hypothesis that power decreases A-IE aversion (Hypothesis 2a) but this is not statistically </a:t>
            </a:r>
            <a:r>
              <a:rPr lang="en-US" altLang="zh-CN" dirty="0" smtClean="0"/>
              <a:t>significant.</a:t>
            </a:r>
            <a:r>
              <a:rPr lang="zh-CN" altLang="en-US" dirty="0" smtClean="0"/>
              <a:t>假设</a:t>
            </a:r>
            <a:r>
              <a:rPr lang="en-US" altLang="zh-CN" dirty="0" smtClean="0"/>
              <a:t>2a</a:t>
            </a:r>
            <a:r>
              <a:rPr lang="zh-CN" altLang="en-US" dirty="0" smtClean="0"/>
              <a:t>行为部分显示有趋势，但不显著。</a:t>
            </a:r>
            <a:endParaRPr lang="en-US" altLang="zh-CN" dirty="0" smtClean="0"/>
          </a:p>
          <a:p>
            <a:pPr marL="0" indent="0">
              <a:buNone/>
            </a:pPr>
            <a:r>
              <a:rPr lang="en-US" altLang="zh-CN" dirty="0" smtClean="0"/>
              <a:t>Neural data partially show Hypothesized 2A,</a:t>
            </a:r>
            <a:r>
              <a:rPr lang="en-US" altLang="zh-CN" dirty="0"/>
              <a:t> leaders (compared to teammates) show decreased activity in one of the hypothesized </a:t>
            </a:r>
            <a:r>
              <a:rPr lang="en-US" altLang="zh-CN" dirty="0" err="1" smtClean="0"/>
              <a:t>mentalizing</a:t>
            </a:r>
            <a:r>
              <a:rPr lang="en-US" altLang="zh-CN" dirty="0" smtClean="0"/>
              <a:t>  </a:t>
            </a:r>
            <a:r>
              <a:rPr lang="en-US" altLang="zh-CN" dirty="0"/>
              <a:t>regions (bilateral </a:t>
            </a:r>
            <a:r>
              <a:rPr lang="en-US" altLang="zh-CN" dirty="0" err="1" smtClean="0"/>
              <a:t>precuneus</a:t>
            </a:r>
            <a:r>
              <a:rPr lang="en-US" altLang="zh-CN" dirty="0" smtClean="0"/>
              <a:t> </a:t>
            </a:r>
            <a:r>
              <a:rPr lang="zh-CN" altLang="en-US" dirty="0" smtClean="0"/>
              <a:t>双侧楔前叶</a:t>
            </a:r>
            <a:r>
              <a:rPr lang="en-US" altLang="zh-CN" dirty="0" smtClean="0"/>
              <a:t>).  </a:t>
            </a:r>
            <a:r>
              <a:rPr lang="en-US" altLang="zh-CN" dirty="0" err="1" smtClean="0"/>
              <a:t>dmPFC</a:t>
            </a:r>
            <a:r>
              <a:rPr lang="en-US" altLang="zh-CN" dirty="0" smtClean="0"/>
              <a:t> and TPJ are no difference.</a:t>
            </a:r>
            <a:r>
              <a:rPr lang="en-US" altLang="zh-CN" dirty="0"/>
              <a:t> However, high power correlates with decreased activity in the frontal eye field (</a:t>
            </a:r>
            <a:r>
              <a:rPr lang="en-US" altLang="zh-CN" dirty="0" smtClean="0"/>
              <a:t>FEF</a:t>
            </a:r>
            <a:r>
              <a:rPr lang="zh-CN" altLang="en-US" dirty="0"/>
              <a:t>额叶视野</a:t>
            </a:r>
            <a:r>
              <a:rPr lang="en-US" altLang="zh-CN" dirty="0" smtClean="0"/>
              <a:t>), </a:t>
            </a:r>
            <a:r>
              <a:rPr lang="en-US" altLang="zh-CN" dirty="0"/>
              <a:t>which lies adjacent to the </a:t>
            </a:r>
            <a:r>
              <a:rPr lang="en-US" altLang="zh-CN" dirty="0" err="1"/>
              <a:t>dlPFC</a:t>
            </a:r>
            <a:r>
              <a:rPr lang="en-US" altLang="zh-CN" dirty="0"/>
              <a:t> and is anatomically and functionally related to </a:t>
            </a:r>
            <a:r>
              <a:rPr lang="en-US" altLang="zh-CN" dirty="0" smtClean="0"/>
              <a:t>it.</a:t>
            </a:r>
            <a:r>
              <a:rPr lang="zh-CN" altLang="en-US" dirty="0" smtClean="0"/>
              <a:t>靠近</a:t>
            </a:r>
            <a:r>
              <a:rPr lang="en-US" altLang="zh-CN" dirty="0" err="1" smtClean="0"/>
              <a:t>dlpfc</a:t>
            </a:r>
            <a:r>
              <a:rPr lang="zh-CN" altLang="en-US" dirty="0" smtClean="0"/>
              <a:t>且功能相关。</a:t>
            </a:r>
            <a:endParaRPr lang="en-US" altLang="zh-CN" dirty="0" smtClean="0"/>
          </a:p>
          <a:p>
            <a:pPr marL="0" indent="0">
              <a:buNone/>
            </a:pPr>
            <a:endParaRPr lang="en-US" altLang="zh-CN" dirty="0" smtClean="0"/>
          </a:p>
          <a:p>
            <a:pPr marL="0" indent="0">
              <a:buNone/>
            </a:pPr>
            <a:r>
              <a:rPr lang="zh-CN" altLang="en-US" dirty="0" smtClean="0"/>
              <a:t>③</a:t>
            </a:r>
            <a:r>
              <a:rPr lang="en-US" altLang="zh-CN" dirty="0" smtClean="0"/>
              <a:t>The behavioral data show when </a:t>
            </a:r>
            <a:r>
              <a:rPr lang="en-US" altLang="zh-CN" dirty="0" err="1" smtClean="0"/>
              <a:t>inequealities</a:t>
            </a:r>
            <a:r>
              <a:rPr lang="en-US" altLang="zh-CN" dirty="0" smtClean="0"/>
              <a:t> gets larger ,the effect of power would be more pronounced for </a:t>
            </a:r>
            <a:r>
              <a:rPr lang="en-US" altLang="zh-CN" dirty="0" err="1" smtClean="0"/>
              <a:t>proself</a:t>
            </a:r>
            <a:r>
              <a:rPr lang="en-US" altLang="zh-CN" dirty="0" smtClean="0"/>
              <a:t> leaders than for </a:t>
            </a:r>
            <a:r>
              <a:rPr lang="en-US" altLang="zh-CN" dirty="0" err="1" smtClean="0"/>
              <a:t>prosocial</a:t>
            </a:r>
            <a:r>
              <a:rPr lang="en-US" altLang="zh-CN" dirty="0" smtClean="0"/>
              <a:t> leaders.(</a:t>
            </a:r>
            <a:r>
              <a:rPr lang="zh-CN" altLang="en-US" dirty="0" smtClean="0"/>
              <a:t>交互作用显著</a:t>
            </a:r>
            <a:r>
              <a:rPr lang="en-US" altLang="zh-CN" dirty="0" smtClean="0"/>
              <a:t>)</a:t>
            </a:r>
            <a:r>
              <a:rPr lang="zh-CN" altLang="en-US" dirty="0" smtClean="0"/>
              <a:t>。</a:t>
            </a:r>
            <a:endParaRPr lang="en-US" altLang="zh-CN" dirty="0"/>
          </a:p>
          <a:p>
            <a:pPr marL="0" indent="0">
              <a:buNone/>
            </a:pPr>
            <a:r>
              <a:rPr lang="en-US" altLang="zh-CN" dirty="0" smtClean="0"/>
              <a:t>The neural data support this hypothesis that </a:t>
            </a:r>
            <a:r>
              <a:rPr lang="en-US" altLang="zh-CN" dirty="0" smtClean="0"/>
              <a:t>cognitive </a:t>
            </a:r>
            <a:r>
              <a:rPr lang="en-US" altLang="zh-CN" dirty="0"/>
              <a:t>control is </a:t>
            </a:r>
            <a:r>
              <a:rPr lang="en-US" altLang="zh-CN" dirty="0">
                <a:solidFill>
                  <a:srgbClr val="FF0000"/>
                </a:solidFill>
              </a:rPr>
              <a:t>reduced</a:t>
            </a:r>
            <a:r>
              <a:rPr lang="en-US" altLang="zh-CN" dirty="0"/>
              <a:t> for </a:t>
            </a:r>
            <a:r>
              <a:rPr lang="en-US" altLang="zh-CN" dirty="0" err="1">
                <a:solidFill>
                  <a:srgbClr val="FF0000"/>
                </a:solidFill>
              </a:rPr>
              <a:t>proself</a:t>
            </a:r>
            <a:r>
              <a:rPr lang="en-US" altLang="zh-CN" dirty="0">
                <a:solidFill>
                  <a:srgbClr val="FF0000"/>
                </a:solidFill>
              </a:rPr>
              <a:t> leaders</a:t>
            </a:r>
            <a:r>
              <a:rPr lang="en-US" altLang="zh-CN" dirty="0"/>
              <a:t> (compared to </a:t>
            </a:r>
            <a:r>
              <a:rPr lang="en-US" altLang="zh-CN" dirty="0" err="1"/>
              <a:t>proself</a:t>
            </a:r>
            <a:r>
              <a:rPr lang="en-US" altLang="zh-CN" dirty="0"/>
              <a:t> teammates), as shown by the attenuated signal in the </a:t>
            </a:r>
            <a:r>
              <a:rPr lang="en-US" altLang="zh-CN" dirty="0" err="1">
                <a:solidFill>
                  <a:srgbClr val="FF0000"/>
                </a:solidFill>
              </a:rPr>
              <a:t>dlPFC</a:t>
            </a:r>
            <a:r>
              <a:rPr lang="en-US" altLang="zh-CN" dirty="0"/>
              <a:t>. However, unlike expected, increased </a:t>
            </a:r>
            <a:r>
              <a:rPr lang="en-US" altLang="zh-CN" dirty="0" err="1">
                <a:solidFill>
                  <a:srgbClr val="FF0000"/>
                </a:solidFill>
              </a:rPr>
              <a:t>dlPFC</a:t>
            </a:r>
            <a:r>
              <a:rPr lang="en-US" altLang="zh-CN" dirty="0">
                <a:solidFill>
                  <a:srgbClr val="FF0000"/>
                </a:solidFill>
              </a:rPr>
              <a:t> is not observed </a:t>
            </a:r>
            <a:r>
              <a:rPr lang="en-US" altLang="zh-CN" dirty="0"/>
              <a:t>for </a:t>
            </a:r>
            <a:r>
              <a:rPr lang="en-US" altLang="zh-CN" dirty="0" err="1"/>
              <a:t>prosocial</a:t>
            </a:r>
            <a:r>
              <a:rPr lang="en-US" altLang="zh-CN" dirty="0"/>
              <a:t> leaders (compared to </a:t>
            </a:r>
            <a:r>
              <a:rPr lang="en-US" altLang="zh-CN" dirty="0" err="1"/>
              <a:t>prosocial</a:t>
            </a:r>
            <a:r>
              <a:rPr lang="en-US" altLang="zh-CN" dirty="0"/>
              <a:t> teammates).</a:t>
            </a:r>
            <a:endParaRPr lang="en-US" altLang="zh-CN" dirty="0"/>
          </a:p>
          <a:p>
            <a:endParaRPr lang="en-US" altLang="zh-CN" dirty="0" smtClean="0"/>
          </a:p>
          <a:p>
            <a:endParaRPr lang="en-US" altLang="zh-CN" dirty="0"/>
          </a:p>
          <a:p>
            <a:pPr marL="0" indent="0">
              <a:buNone/>
            </a:pPr>
            <a:endParaRPr lang="en-US" altLang="zh-CN" dirty="0"/>
          </a:p>
        </p:txBody>
      </p:sp>
    </p:spTree>
    <p:extLst>
      <p:ext uri="{BB962C8B-B14F-4D97-AF65-F5344CB8AC3E}">
        <p14:creationId xmlns:p14="http://schemas.microsoft.com/office/powerpoint/2010/main" val="3233924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33612" y="447040"/>
            <a:ext cx="9196388" cy="6106160"/>
          </a:xfrm>
        </p:spPr>
        <p:txBody>
          <a:bodyPr>
            <a:normAutofit/>
          </a:bodyPr>
          <a:lstStyle/>
          <a:p>
            <a:pPr marL="0" indent="0">
              <a:buNone/>
            </a:pPr>
            <a:r>
              <a:rPr lang="en-US" altLang="zh-CN" dirty="0" smtClean="0"/>
              <a:t>The </a:t>
            </a:r>
            <a:r>
              <a:rPr lang="en-US" altLang="zh-CN" dirty="0"/>
              <a:t>FEF beyond controlling eye movements is becoming increasingly noted in cognitive tasks such as </a:t>
            </a:r>
            <a:r>
              <a:rPr lang="en-US" altLang="zh-CN" dirty="0" err="1"/>
              <a:t>attentional</a:t>
            </a:r>
            <a:r>
              <a:rPr lang="en-US" altLang="zh-CN" dirty="0"/>
              <a:t> orienting, consciousness, perceptual performance, inhibitory control, and </a:t>
            </a:r>
            <a:r>
              <a:rPr lang="en-US" altLang="zh-CN" dirty="0" smtClean="0"/>
              <a:t>decision-making</a:t>
            </a:r>
            <a:r>
              <a:rPr lang="zh-CN" altLang="en-US" dirty="0" smtClean="0"/>
              <a:t>。</a:t>
            </a:r>
            <a:r>
              <a:rPr lang="zh-CN" altLang="en-US" dirty="0"/>
              <a:t> </a:t>
            </a:r>
            <a:r>
              <a:rPr lang="en-US" altLang="zh-CN" dirty="0"/>
              <a:t>FEF</a:t>
            </a:r>
            <a:r>
              <a:rPr lang="zh-CN" altLang="en-US" dirty="0"/>
              <a:t>在控制眼球运动之外的作用在认知任务中越来越被注意</a:t>
            </a:r>
            <a:r>
              <a:rPr lang="zh-CN" altLang="en-US" dirty="0" smtClean="0"/>
              <a:t>到。</a:t>
            </a:r>
            <a:r>
              <a:rPr lang="en-US" altLang="zh-CN" dirty="0" smtClean="0"/>
              <a:t>FEF</a:t>
            </a:r>
            <a:r>
              <a:rPr lang="zh-CN" altLang="en-US" dirty="0" smtClean="0"/>
              <a:t>的激活可能与需要和他人分享利益有关，参与者需要在脑海中想象另一个人的参照框架，而很明显，对于领导者来说这种倾向更容易被抑制。</a:t>
            </a:r>
            <a:endParaRPr lang="en-US" altLang="zh-CN" dirty="0" smtClean="0"/>
          </a:p>
          <a:p>
            <a:pPr marL="0" indent="0">
              <a:buNone/>
            </a:pPr>
            <a:endParaRPr lang="en-US" altLang="zh-CN" dirty="0" smtClean="0"/>
          </a:p>
          <a:p>
            <a:pPr marL="0" indent="0">
              <a:buNone/>
            </a:pPr>
            <a:r>
              <a:rPr lang="zh-CN" altLang="en-US" dirty="0" smtClean="0"/>
              <a:t>在假设</a:t>
            </a:r>
            <a:r>
              <a:rPr lang="en-US" altLang="zh-CN" dirty="0" smtClean="0"/>
              <a:t>2b</a:t>
            </a:r>
            <a:r>
              <a:rPr lang="zh-CN" altLang="en-US" dirty="0" smtClean="0"/>
              <a:t>的神经证据中，亲社会的领导者与亲社会的追随者并没有显著的差异，一种可能的解释是亲社会领导者的价值观以知觉的方式影响了参与者对</a:t>
            </a:r>
            <a:r>
              <a:rPr lang="en-US" altLang="zh-CN" dirty="0" smtClean="0"/>
              <a:t>A-IE</a:t>
            </a:r>
            <a:r>
              <a:rPr lang="zh-CN" altLang="en-US" dirty="0" smtClean="0"/>
              <a:t>的厌恶，而没有造成更多的神经变化。</a:t>
            </a:r>
            <a:endParaRPr lang="en-US" altLang="zh-CN" dirty="0" smtClean="0"/>
          </a:p>
          <a:p>
            <a:pPr marL="0" indent="0">
              <a:buNone/>
            </a:pPr>
            <a:endParaRPr lang="en-US" altLang="zh-CN" dirty="0" smtClean="0"/>
          </a:p>
          <a:p>
            <a:pPr marL="0" indent="0">
              <a:buNone/>
            </a:pPr>
            <a:r>
              <a:rPr lang="zh-CN" altLang="en-US" dirty="0" smtClean="0"/>
              <a:t>不足：</a:t>
            </a:r>
            <a:endParaRPr lang="en-US" altLang="zh-CN" dirty="0" smtClean="0"/>
          </a:p>
          <a:p>
            <a:pPr marL="0" indent="0">
              <a:buNone/>
            </a:pPr>
            <a:r>
              <a:rPr lang="zh-CN" altLang="en-US" dirty="0" smtClean="0"/>
              <a:t>①样本量</a:t>
            </a:r>
            <a:r>
              <a:rPr lang="en-US" altLang="zh-CN" dirty="0" smtClean="0"/>
              <a:t>n=40</a:t>
            </a:r>
            <a:r>
              <a:rPr lang="zh-CN" altLang="en-US" dirty="0" smtClean="0"/>
              <a:t>过小，意味着二类错误的概率上升，可能存在“弃真”。因此本研究的一些不显著结论可能是不可信的，需要进一步改进。</a:t>
            </a:r>
            <a:endParaRPr lang="en-US" altLang="zh-CN" dirty="0" smtClean="0"/>
          </a:p>
          <a:p>
            <a:pPr marL="0" indent="0">
              <a:buNone/>
            </a:pPr>
            <a:r>
              <a:rPr lang="zh-CN" altLang="en-US" dirty="0" smtClean="0"/>
              <a:t>②权力的操纵是具有问题的，对于亲社会的领导者来说，权力这一操纵可能无效</a:t>
            </a:r>
            <a:r>
              <a:rPr lang="en-US" altLang="zh-CN" dirty="0" err="1" smtClean="0"/>
              <a:t>proself</a:t>
            </a:r>
            <a:r>
              <a:rPr lang="en-US" altLang="zh-CN" dirty="0" smtClean="0"/>
              <a:t> </a:t>
            </a:r>
            <a:r>
              <a:rPr lang="en-US" altLang="zh-CN" dirty="0"/>
              <a:t>(t = 2.13, p = .047, Cohen’s d = 0.952)</a:t>
            </a:r>
            <a:r>
              <a:rPr lang="zh-CN" altLang="en-US" dirty="0" smtClean="0"/>
              <a:t>比</a:t>
            </a:r>
            <a:r>
              <a:rPr lang="en-US" altLang="zh-CN" dirty="0" err="1" smtClean="0"/>
              <a:t>prosocials</a:t>
            </a:r>
            <a:r>
              <a:rPr lang="en-US" altLang="zh-CN" dirty="0" smtClean="0"/>
              <a:t>(t </a:t>
            </a:r>
            <a:r>
              <a:rPr lang="en-US" altLang="zh-CN" dirty="0"/>
              <a:t>= 1.45, p = .16, Cohen’s d = 0.65</a:t>
            </a:r>
            <a:r>
              <a:rPr lang="en-US" altLang="zh-CN" dirty="0" smtClean="0"/>
              <a:t>)</a:t>
            </a:r>
            <a:r>
              <a:rPr lang="zh-CN" altLang="en-US" dirty="0" smtClean="0"/>
              <a:t>。</a:t>
            </a:r>
            <a:endParaRPr lang="en-US" altLang="zh-CN" dirty="0" smtClean="0"/>
          </a:p>
          <a:p>
            <a:pPr marL="0" indent="0">
              <a:buNone/>
            </a:pPr>
            <a:r>
              <a:rPr lang="zh-CN" altLang="en-US" dirty="0" smtClean="0"/>
              <a:t>③对于核磁的解释需要更加谨慎，因为神经反应是基于大脑网络的，之间互有连结，需要进一步的探索。</a:t>
            </a:r>
            <a:endParaRPr lang="zh-CN" altLang="en-US" dirty="0"/>
          </a:p>
        </p:txBody>
      </p:sp>
    </p:spTree>
    <p:extLst>
      <p:ext uri="{BB962C8B-B14F-4D97-AF65-F5344CB8AC3E}">
        <p14:creationId xmlns:p14="http://schemas.microsoft.com/office/powerpoint/2010/main" val="804524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enovo\Documents\WeChat Files\wxid_duo72alv6etn12\FileStorage\Temp\cb752c190284d8508f4e6f4834776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546"/>
            <a:ext cx="12192000" cy="691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86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6146" name="Picture 2" descr="C:\Users\lenovo\Documents\WeChat Files\wxid_duo72alv6etn12\FileStorage\Temp\c0d3b7d3acfc985c250c86a8aaedcc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35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84412" y="640080"/>
            <a:ext cx="8915400" cy="731520"/>
          </a:xfrm>
        </p:spPr>
        <p:txBody>
          <a:bodyPr/>
          <a:lstStyle/>
          <a:p>
            <a:r>
              <a:rPr lang="en-US" altLang="zh-CN" dirty="0">
                <a:hlinkClick r:id="rId2"/>
              </a:rPr>
              <a:t>https://www.brainfacts.org/3d-brain#intro=false&amp;focus=Brain&amp;zoom=false</a:t>
            </a:r>
            <a:endParaRPr lang="zh-CN" alt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239" y="1418590"/>
            <a:ext cx="10709889" cy="4992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5903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 xmlns:a16="http://schemas.microsoft.com/office/drawing/2014/main" id="{EA0B5885-5E38-67E4-9054-0EF057E899E0}"/>
              </a:ext>
            </a:extLst>
          </p:cNvPr>
          <p:cNvCxnSpPr>
            <a:cxnSpLocks/>
          </p:cNvCxnSpPr>
          <p:nvPr/>
        </p:nvCxnSpPr>
        <p:spPr>
          <a:xfrm>
            <a:off x="1884000" y="4234376"/>
            <a:ext cx="8424000" cy="0"/>
          </a:xfrm>
          <a:prstGeom prst="line">
            <a:avLst/>
          </a:prstGeom>
          <a:ln w="15875">
            <a:solidFill>
              <a:srgbClr val="3F3B3A"/>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 xmlns:a16="http://schemas.microsoft.com/office/drawing/2014/main" id="{AE9D5FD5-EB05-4A48-48A4-94B7C1C5E148}"/>
              </a:ext>
            </a:extLst>
          </p:cNvPr>
          <p:cNvCxnSpPr>
            <a:cxnSpLocks/>
          </p:cNvCxnSpPr>
          <p:nvPr/>
        </p:nvCxnSpPr>
        <p:spPr>
          <a:xfrm>
            <a:off x="1884000" y="2623943"/>
            <a:ext cx="8424000" cy="0"/>
          </a:xfrm>
          <a:prstGeom prst="line">
            <a:avLst/>
          </a:prstGeom>
          <a:ln w="15875">
            <a:solidFill>
              <a:srgbClr val="3F3B3A"/>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 xmlns:a16="http://schemas.microsoft.com/office/drawing/2014/main" id="{6B7A8119-305F-1971-465E-17C108108A91}"/>
              </a:ext>
            </a:extLst>
          </p:cNvPr>
          <p:cNvSpPr txBox="1"/>
          <p:nvPr/>
        </p:nvSpPr>
        <p:spPr>
          <a:xfrm>
            <a:off x="3051673" y="2736662"/>
            <a:ext cx="6088653" cy="1384995"/>
          </a:xfrm>
          <a:prstGeom prst="rect">
            <a:avLst/>
          </a:prstGeom>
          <a:noFill/>
        </p:spPr>
        <p:txBody>
          <a:bodyPr wrap="square" rtlCol="0">
            <a:spAutoFit/>
          </a:bodyPr>
          <a:lstStyle/>
          <a:p>
            <a:pPr algn="ctr"/>
            <a:r>
              <a:rPr lang="zh-CN" altLang="en-US" sz="6600" dirty="0">
                <a:latin typeface="Times New Roman" panose="02020603050405020304" pitchFamily="18" charset="0"/>
                <a:ea typeface="黑体" panose="02010609060101010101" pitchFamily="49" charset="-122"/>
              </a:rPr>
              <a:t>理论背景</a:t>
            </a:r>
          </a:p>
          <a:p>
            <a:pPr algn="ctr"/>
            <a:r>
              <a:rPr lang="en-US" altLang="zh-CN" dirty="0">
                <a:latin typeface="Times New Roman" panose="02020603050405020304" pitchFamily="18" charset="0"/>
                <a:ea typeface="黑体" panose="02010609060101010101" pitchFamily="49" charset="-122"/>
              </a:rPr>
              <a:t>THEORY </a:t>
            </a:r>
          </a:p>
        </p:txBody>
      </p:sp>
      <p:sp>
        <p:nvSpPr>
          <p:cNvPr id="7" name="Freeform 22">
            <a:extLst>
              <a:ext uri="{FF2B5EF4-FFF2-40B4-BE49-F238E27FC236}">
                <a16:creationId xmlns="" xmlns:a16="http://schemas.microsoft.com/office/drawing/2014/main" id="{C74008AD-DDE1-F367-BC1B-45F0DDA89A0C}"/>
              </a:ext>
            </a:extLst>
          </p:cNvPr>
          <p:cNvSpPr/>
          <p:nvPr/>
        </p:nvSpPr>
        <p:spPr>
          <a:xfrm>
            <a:off x="5438235" y="1463471"/>
            <a:ext cx="1315530" cy="986650"/>
          </a:xfrm>
          <a:custGeom>
            <a:avLst/>
            <a:gdLst/>
            <a:ahLst/>
            <a:cxnLst>
              <a:cxn ang="0">
                <a:pos x="wd2" y="hd2"/>
              </a:cxn>
              <a:cxn ang="5400000">
                <a:pos x="wd2" y="hd2"/>
              </a:cxn>
              <a:cxn ang="10800000">
                <a:pos x="wd2" y="hd2"/>
              </a:cxn>
              <a:cxn ang="16200000">
                <a:pos x="wd2" y="hd2"/>
              </a:cxn>
            </a:cxnLst>
            <a:rect l="0" t="0" r="r" b="b"/>
            <a:pathLst>
              <a:path w="21600" h="21600" extrusionOk="0">
                <a:moveTo>
                  <a:pt x="16994" y="424"/>
                </a:moveTo>
                <a:cubicBezTo>
                  <a:pt x="17312" y="1482"/>
                  <a:pt x="17312" y="2753"/>
                  <a:pt x="16994" y="3812"/>
                </a:cubicBezTo>
                <a:cubicBezTo>
                  <a:pt x="16994" y="4024"/>
                  <a:pt x="16835" y="4235"/>
                  <a:pt x="16676" y="4235"/>
                </a:cubicBezTo>
                <a:cubicBezTo>
                  <a:pt x="18265" y="4235"/>
                  <a:pt x="18265" y="4235"/>
                  <a:pt x="18265" y="4235"/>
                </a:cubicBezTo>
                <a:cubicBezTo>
                  <a:pt x="18582" y="4235"/>
                  <a:pt x="18900" y="3812"/>
                  <a:pt x="18900" y="3388"/>
                </a:cubicBezTo>
                <a:cubicBezTo>
                  <a:pt x="18900" y="847"/>
                  <a:pt x="18900" y="847"/>
                  <a:pt x="18900" y="847"/>
                </a:cubicBezTo>
                <a:cubicBezTo>
                  <a:pt x="18900" y="212"/>
                  <a:pt x="18582" y="0"/>
                  <a:pt x="18265" y="0"/>
                </a:cubicBezTo>
                <a:cubicBezTo>
                  <a:pt x="16676" y="0"/>
                  <a:pt x="16676" y="0"/>
                  <a:pt x="16676" y="0"/>
                </a:cubicBezTo>
                <a:cubicBezTo>
                  <a:pt x="16835" y="0"/>
                  <a:pt x="16994" y="212"/>
                  <a:pt x="16994" y="424"/>
                </a:cubicBezTo>
                <a:close/>
                <a:moveTo>
                  <a:pt x="5400" y="12918"/>
                </a:moveTo>
                <a:cubicBezTo>
                  <a:pt x="5082" y="15882"/>
                  <a:pt x="5082" y="18847"/>
                  <a:pt x="5400" y="21600"/>
                </a:cubicBezTo>
                <a:cubicBezTo>
                  <a:pt x="18582" y="21600"/>
                  <a:pt x="18582" y="21600"/>
                  <a:pt x="18582" y="21600"/>
                </a:cubicBezTo>
                <a:cubicBezTo>
                  <a:pt x="19218" y="19694"/>
                  <a:pt x="19218" y="14824"/>
                  <a:pt x="18582" y="12918"/>
                </a:cubicBezTo>
                <a:lnTo>
                  <a:pt x="5400" y="12918"/>
                </a:lnTo>
                <a:close/>
                <a:moveTo>
                  <a:pt x="635" y="12918"/>
                </a:moveTo>
                <a:cubicBezTo>
                  <a:pt x="318" y="12918"/>
                  <a:pt x="0" y="13341"/>
                  <a:pt x="0" y="13765"/>
                </a:cubicBezTo>
                <a:cubicBezTo>
                  <a:pt x="0" y="20753"/>
                  <a:pt x="0" y="20753"/>
                  <a:pt x="0" y="20753"/>
                </a:cubicBezTo>
                <a:cubicBezTo>
                  <a:pt x="0" y="21388"/>
                  <a:pt x="318" y="21600"/>
                  <a:pt x="635" y="21600"/>
                </a:cubicBezTo>
                <a:cubicBezTo>
                  <a:pt x="1588" y="21600"/>
                  <a:pt x="1588" y="21600"/>
                  <a:pt x="1588" y="21600"/>
                </a:cubicBezTo>
                <a:cubicBezTo>
                  <a:pt x="1271" y="20753"/>
                  <a:pt x="1271" y="13976"/>
                  <a:pt x="1588" y="12918"/>
                </a:cubicBezTo>
                <a:lnTo>
                  <a:pt x="635" y="12918"/>
                </a:lnTo>
                <a:close/>
                <a:moveTo>
                  <a:pt x="20806" y="12918"/>
                </a:moveTo>
                <a:cubicBezTo>
                  <a:pt x="19218" y="12918"/>
                  <a:pt x="19218" y="12918"/>
                  <a:pt x="19218" y="12918"/>
                </a:cubicBezTo>
                <a:cubicBezTo>
                  <a:pt x="19853" y="14824"/>
                  <a:pt x="19694" y="20118"/>
                  <a:pt x="19218" y="21600"/>
                </a:cubicBezTo>
                <a:cubicBezTo>
                  <a:pt x="20806" y="21600"/>
                  <a:pt x="20806" y="21600"/>
                  <a:pt x="20806" y="21600"/>
                </a:cubicBezTo>
                <a:cubicBezTo>
                  <a:pt x="21282" y="21600"/>
                  <a:pt x="21600" y="21388"/>
                  <a:pt x="21600" y="20753"/>
                </a:cubicBezTo>
                <a:cubicBezTo>
                  <a:pt x="21600" y="13765"/>
                  <a:pt x="21600" y="13765"/>
                  <a:pt x="21600" y="13765"/>
                </a:cubicBezTo>
                <a:cubicBezTo>
                  <a:pt x="21600" y="13341"/>
                  <a:pt x="21282" y="12918"/>
                  <a:pt x="20806" y="12918"/>
                </a:cubicBezTo>
                <a:close/>
                <a:moveTo>
                  <a:pt x="3494" y="12918"/>
                </a:moveTo>
                <a:cubicBezTo>
                  <a:pt x="3018" y="14612"/>
                  <a:pt x="3018" y="20118"/>
                  <a:pt x="3494" y="21600"/>
                </a:cubicBezTo>
                <a:cubicBezTo>
                  <a:pt x="4765" y="21600"/>
                  <a:pt x="4765" y="21600"/>
                  <a:pt x="4765" y="21600"/>
                </a:cubicBezTo>
                <a:cubicBezTo>
                  <a:pt x="4447" y="18847"/>
                  <a:pt x="4447" y="15882"/>
                  <a:pt x="4765" y="12918"/>
                </a:cubicBezTo>
                <a:lnTo>
                  <a:pt x="3494" y="12918"/>
                </a:lnTo>
                <a:close/>
                <a:moveTo>
                  <a:pt x="20171" y="10376"/>
                </a:moveTo>
                <a:cubicBezTo>
                  <a:pt x="20171" y="6988"/>
                  <a:pt x="20171" y="6988"/>
                  <a:pt x="20171" y="6988"/>
                </a:cubicBezTo>
                <a:cubicBezTo>
                  <a:pt x="20171" y="6353"/>
                  <a:pt x="19853" y="5929"/>
                  <a:pt x="19535" y="5929"/>
                </a:cubicBezTo>
                <a:cubicBezTo>
                  <a:pt x="1906" y="5929"/>
                  <a:pt x="1906" y="5929"/>
                  <a:pt x="1906" y="5929"/>
                </a:cubicBezTo>
                <a:cubicBezTo>
                  <a:pt x="1588" y="5929"/>
                  <a:pt x="1271" y="6353"/>
                  <a:pt x="1271" y="6988"/>
                </a:cubicBezTo>
                <a:cubicBezTo>
                  <a:pt x="1271" y="10376"/>
                  <a:pt x="1271" y="10376"/>
                  <a:pt x="1271" y="10376"/>
                </a:cubicBezTo>
                <a:cubicBezTo>
                  <a:pt x="1271" y="10800"/>
                  <a:pt x="1588" y="11224"/>
                  <a:pt x="1906" y="11224"/>
                </a:cubicBezTo>
                <a:cubicBezTo>
                  <a:pt x="19535" y="11224"/>
                  <a:pt x="19535" y="11224"/>
                  <a:pt x="19535" y="11224"/>
                </a:cubicBezTo>
                <a:cubicBezTo>
                  <a:pt x="19853" y="11224"/>
                  <a:pt x="20171" y="10800"/>
                  <a:pt x="20171" y="10376"/>
                </a:cubicBezTo>
                <a:close/>
                <a:moveTo>
                  <a:pt x="4924" y="6988"/>
                </a:moveTo>
                <a:cubicBezTo>
                  <a:pt x="5082" y="6988"/>
                  <a:pt x="5241" y="6988"/>
                  <a:pt x="5241" y="7412"/>
                </a:cubicBezTo>
                <a:cubicBezTo>
                  <a:pt x="5241" y="7624"/>
                  <a:pt x="5082" y="7835"/>
                  <a:pt x="4924" y="7835"/>
                </a:cubicBezTo>
                <a:cubicBezTo>
                  <a:pt x="4606" y="7835"/>
                  <a:pt x="4606" y="7624"/>
                  <a:pt x="4606" y="7412"/>
                </a:cubicBezTo>
                <a:cubicBezTo>
                  <a:pt x="4606" y="6988"/>
                  <a:pt x="4606" y="6988"/>
                  <a:pt x="4924" y="6988"/>
                </a:cubicBezTo>
                <a:close/>
                <a:moveTo>
                  <a:pt x="3812" y="9953"/>
                </a:moveTo>
                <a:cubicBezTo>
                  <a:pt x="3812" y="10165"/>
                  <a:pt x="3812" y="10376"/>
                  <a:pt x="3494" y="10376"/>
                </a:cubicBezTo>
                <a:cubicBezTo>
                  <a:pt x="3335" y="10376"/>
                  <a:pt x="3176" y="10165"/>
                  <a:pt x="3176" y="9953"/>
                </a:cubicBezTo>
                <a:cubicBezTo>
                  <a:pt x="3176" y="7412"/>
                  <a:pt x="3176" y="7412"/>
                  <a:pt x="3176" y="7412"/>
                </a:cubicBezTo>
                <a:cubicBezTo>
                  <a:pt x="3176" y="6988"/>
                  <a:pt x="3335" y="6988"/>
                  <a:pt x="3494" y="6988"/>
                </a:cubicBezTo>
                <a:cubicBezTo>
                  <a:pt x="3812" y="6988"/>
                  <a:pt x="3812" y="6988"/>
                  <a:pt x="3812" y="7412"/>
                </a:cubicBezTo>
                <a:lnTo>
                  <a:pt x="3812" y="9953"/>
                </a:lnTo>
                <a:close/>
                <a:moveTo>
                  <a:pt x="4924" y="9529"/>
                </a:moveTo>
                <a:cubicBezTo>
                  <a:pt x="4606" y="9529"/>
                  <a:pt x="4606" y="9318"/>
                  <a:pt x="4606" y="9106"/>
                </a:cubicBezTo>
                <a:cubicBezTo>
                  <a:pt x="4606" y="8894"/>
                  <a:pt x="4606" y="8682"/>
                  <a:pt x="4924" y="8682"/>
                </a:cubicBezTo>
                <a:cubicBezTo>
                  <a:pt x="5082" y="8682"/>
                  <a:pt x="5241" y="8894"/>
                  <a:pt x="5241" y="9106"/>
                </a:cubicBezTo>
                <a:cubicBezTo>
                  <a:pt x="5241" y="9318"/>
                  <a:pt x="5082" y="9529"/>
                  <a:pt x="4924" y="9529"/>
                </a:cubicBezTo>
                <a:close/>
                <a:moveTo>
                  <a:pt x="5559" y="10376"/>
                </a:moveTo>
                <a:cubicBezTo>
                  <a:pt x="5400" y="10376"/>
                  <a:pt x="5241" y="10165"/>
                  <a:pt x="5241" y="9953"/>
                </a:cubicBezTo>
                <a:cubicBezTo>
                  <a:pt x="5241" y="9741"/>
                  <a:pt x="5400" y="9529"/>
                  <a:pt x="5559" y="9529"/>
                </a:cubicBezTo>
                <a:cubicBezTo>
                  <a:pt x="5718" y="9529"/>
                  <a:pt x="5876" y="9741"/>
                  <a:pt x="5876" y="9953"/>
                </a:cubicBezTo>
                <a:cubicBezTo>
                  <a:pt x="5876" y="10165"/>
                  <a:pt x="5718" y="10376"/>
                  <a:pt x="5559" y="10376"/>
                </a:cubicBezTo>
                <a:close/>
                <a:moveTo>
                  <a:pt x="5559" y="8682"/>
                </a:moveTo>
                <a:cubicBezTo>
                  <a:pt x="5400" y="8682"/>
                  <a:pt x="5241" y="8471"/>
                  <a:pt x="5241" y="8259"/>
                </a:cubicBezTo>
                <a:cubicBezTo>
                  <a:pt x="5241" y="8047"/>
                  <a:pt x="5400" y="7835"/>
                  <a:pt x="5559" y="7835"/>
                </a:cubicBezTo>
                <a:cubicBezTo>
                  <a:pt x="5718" y="7835"/>
                  <a:pt x="5876" y="8047"/>
                  <a:pt x="5876" y="8259"/>
                </a:cubicBezTo>
                <a:cubicBezTo>
                  <a:pt x="5876" y="8471"/>
                  <a:pt x="5718" y="8682"/>
                  <a:pt x="5559" y="8682"/>
                </a:cubicBezTo>
                <a:close/>
                <a:moveTo>
                  <a:pt x="18900" y="9529"/>
                </a:moveTo>
                <a:cubicBezTo>
                  <a:pt x="18900" y="9953"/>
                  <a:pt x="18582" y="10376"/>
                  <a:pt x="18265" y="10376"/>
                </a:cubicBezTo>
                <a:cubicBezTo>
                  <a:pt x="17947" y="10376"/>
                  <a:pt x="17629" y="9953"/>
                  <a:pt x="17629" y="9529"/>
                </a:cubicBezTo>
                <a:cubicBezTo>
                  <a:pt x="17629" y="7835"/>
                  <a:pt x="17629" y="7835"/>
                  <a:pt x="17629" y="7835"/>
                </a:cubicBezTo>
                <a:cubicBezTo>
                  <a:pt x="17629" y="7200"/>
                  <a:pt x="17947" y="6988"/>
                  <a:pt x="18265" y="6988"/>
                </a:cubicBezTo>
                <a:cubicBezTo>
                  <a:pt x="18582" y="6988"/>
                  <a:pt x="18900" y="7200"/>
                  <a:pt x="18900" y="7835"/>
                </a:cubicBezTo>
                <a:lnTo>
                  <a:pt x="18900" y="9529"/>
                </a:lnTo>
                <a:close/>
                <a:moveTo>
                  <a:pt x="3176" y="4235"/>
                </a:moveTo>
                <a:cubicBezTo>
                  <a:pt x="16676" y="4235"/>
                  <a:pt x="16676" y="4235"/>
                  <a:pt x="16676" y="4235"/>
                </a:cubicBezTo>
                <a:cubicBezTo>
                  <a:pt x="16518" y="4235"/>
                  <a:pt x="16359" y="4024"/>
                  <a:pt x="16359" y="3812"/>
                </a:cubicBezTo>
                <a:cubicBezTo>
                  <a:pt x="16676" y="2753"/>
                  <a:pt x="16676" y="1482"/>
                  <a:pt x="16359" y="424"/>
                </a:cubicBezTo>
                <a:cubicBezTo>
                  <a:pt x="16359" y="212"/>
                  <a:pt x="16518" y="0"/>
                  <a:pt x="16676" y="0"/>
                </a:cubicBezTo>
                <a:cubicBezTo>
                  <a:pt x="3176" y="0"/>
                  <a:pt x="3176" y="0"/>
                  <a:pt x="3176" y="0"/>
                </a:cubicBezTo>
                <a:cubicBezTo>
                  <a:pt x="2859" y="0"/>
                  <a:pt x="2541" y="212"/>
                  <a:pt x="2541" y="847"/>
                </a:cubicBezTo>
                <a:cubicBezTo>
                  <a:pt x="2541" y="3388"/>
                  <a:pt x="2541" y="3388"/>
                  <a:pt x="2541" y="3388"/>
                </a:cubicBezTo>
                <a:cubicBezTo>
                  <a:pt x="2541" y="3812"/>
                  <a:pt x="2859" y="4235"/>
                  <a:pt x="3176" y="4235"/>
                </a:cubicBezTo>
                <a:close/>
                <a:moveTo>
                  <a:pt x="13024" y="847"/>
                </a:moveTo>
                <a:cubicBezTo>
                  <a:pt x="15724" y="847"/>
                  <a:pt x="15724" y="847"/>
                  <a:pt x="15724" y="847"/>
                </a:cubicBezTo>
                <a:cubicBezTo>
                  <a:pt x="15724" y="3388"/>
                  <a:pt x="15724" y="3388"/>
                  <a:pt x="15724" y="3388"/>
                </a:cubicBezTo>
                <a:cubicBezTo>
                  <a:pt x="13024" y="3388"/>
                  <a:pt x="13024" y="3388"/>
                  <a:pt x="13024" y="3388"/>
                </a:cubicBezTo>
                <a:lnTo>
                  <a:pt x="13024" y="847"/>
                </a:lnTo>
                <a:close/>
              </a:path>
            </a:pathLst>
          </a:custGeom>
          <a:solidFill>
            <a:srgbClr val="3F3B3A"/>
          </a:solidFill>
          <a:ln w="12700" cap="flat">
            <a:noFill/>
            <a:miter lim="400000"/>
          </a:ln>
          <a:effectLst/>
        </p:spPr>
        <p:txBody>
          <a:bodyPr wrap="square" lIns="91439" tIns="91439" rIns="91439" bIns="91439" numCol="1" anchor="t">
            <a:noAutofit/>
          </a:bodyPr>
          <a:lstStyle/>
          <a:p>
            <a:endParaRPr>
              <a:latin typeface="思源黑体 CN Medium" panose="020B0600000000000000" pitchFamily="34" charset="-122"/>
              <a:ea typeface="思源黑体 CN Medium" panose="020B0600000000000000" pitchFamily="34" charset="-122"/>
            </a:endParaRPr>
          </a:p>
        </p:txBody>
      </p:sp>
    </p:spTree>
    <p:extLst>
      <p:ext uri="{BB962C8B-B14F-4D97-AF65-F5344CB8AC3E}">
        <p14:creationId xmlns:p14="http://schemas.microsoft.com/office/powerpoint/2010/main" val="74415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691081" y="1014285"/>
            <a:ext cx="9229951" cy="5122746"/>
          </a:xfrm>
        </p:spPr>
        <p:txBody>
          <a:bodyPr>
            <a:normAutofit lnSpcReduction="10000"/>
          </a:bodyPr>
          <a:lstStyle/>
          <a:p>
            <a:pPr marL="0" indent="0">
              <a:buNone/>
            </a:pPr>
            <a:r>
              <a:rPr lang="en-US" altLang="zh-CN" sz="2000" dirty="0">
                <a:solidFill>
                  <a:srgbClr val="FF0000"/>
                </a:solidFill>
                <a:latin typeface="Times New Roman Regular"/>
              </a:rPr>
              <a:t>Equality</a:t>
            </a:r>
            <a:r>
              <a:rPr lang="en-US" altLang="zh-CN" sz="2000" dirty="0">
                <a:latin typeface="Times New Roman Regular"/>
              </a:rPr>
              <a:t> is </a:t>
            </a:r>
            <a:r>
              <a:rPr lang="en-US" altLang="zh-CN" sz="2000" dirty="0" smtClean="0">
                <a:latin typeface="Times New Roman Regular"/>
              </a:rPr>
              <a:t>a benchmark </a:t>
            </a:r>
            <a:r>
              <a:rPr lang="en-US" altLang="zh-CN" sz="2000" dirty="0">
                <a:latin typeface="Times New Roman Regular"/>
              </a:rPr>
              <a:t>across human societies and violations of the equality norm are ubiquitously disliked and punished. Despite this </a:t>
            </a:r>
            <a:r>
              <a:rPr lang="en-US" altLang="zh-CN" sz="2000" dirty="0" smtClean="0">
                <a:latin typeface="Times New Roman Regular"/>
              </a:rPr>
              <a:t>well documented </a:t>
            </a:r>
            <a:r>
              <a:rPr lang="en-US" altLang="zh-CN" sz="2000" dirty="0">
                <a:latin typeface="Times New Roman Regular"/>
              </a:rPr>
              <a:t>universality (e.g., </a:t>
            </a:r>
            <a:r>
              <a:rPr lang="en-US" altLang="zh-CN" sz="2000" dirty="0" err="1" smtClean="0">
                <a:latin typeface="Times New Roman Regular"/>
              </a:rPr>
              <a:t>Henrich</a:t>
            </a:r>
            <a:r>
              <a:rPr lang="en-US" altLang="zh-CN" sz="2000" dirty="0" smtClean="0">
                <a:latin typeface="Times New Roman Regular"/>
              </a:rPr>
              <a:t> </a:t>
            </a:r>
            <a:r>
              <a:rPr lang="en-US" altLang="zh-CN" sz="2000" dirty="0">
                <a:latin typeface="Times New Roman Regular"/>
              </a:rPr>
              <a:t>et al., 2006), there is considerable </a:t>
            </a:r>
            <a:r>
              <a:rPr lang="en-US" altLang="zh-CN" sz="2000" dirty="0">
                <a:solidFill>
                  <a:srgbClr val="FF0000"/>
                </a:solidFill>
                <a:latin typeface="Times New Roman Regular"/>
              </a:rPr>
              <a:t>heterogeneity</a:t>
            </a:r>
            <a:r>
              <a:rPr lang="en-US" altLang="zh-CN" sz="2000" dirty="0">
                <a:latin typeface="Times New Roman Regular"/>
              </a:rPr>
              <a:t> in the extent to which people are inequity averse and willing to set aside self-interest in support </a:t>
            </a:r>
            <a:r>
              <a:rPr lang="en-US" altLang="zh-CN" sz="2000" dirty="0" smtClean="0">
                <a:latin typeface="Times New Roman Regular"/>
              </a:rPr>
              <a:t>of equal </a:t>
            </a:r>
            <a:r>
              <a:rPr lang="en-US" altLang="zh-CN" sz="2000" dirty="0">
                <a:latin typeface="Times New Roman Regular"/>
              </a:rPr>
              <a:t>outcomes (e.g., Fehr </a:t>
            </a:r>
            <a:r>
              <a:rPr lang="en-US" altLang="zh-CN" sz="2000" dirty="0" smtClean="0">
                <a:latin typeface="Times New Roman Regular"/>
              </a:rPr>
              <a:t>&amp; Schmidt</a:t>
            </a:r>
            <a:r>
              <a:rPr lang="en-US" altLang="zh-CN" sz="2000" dirty="0">
                <a:latin typeface="Times New Roman Regular"/>
              </a:rPr>
              <a:t>, 1999</a:t>
            </a:r>
            <a:r>
              <a:rPr lang="en-US" altLang="zh-CN" sz="2000" dirty="0" smtClean="0">
                <a:latin typeface="Times New Roman Regular"/>
              </a:rPr>
              <a:t>).</a:t>
            </a:r>
          </a:p>
          <a:p>
            <a:endParaRPr lang="en-US" altLang="zh-CN" sz="2000" dirty="0">
              <a:latin typeface="Times New Roman Regular"/>
            </a:endParaRPr>
          </a:p>
          <a:p>
            <a:pPr marL="0" indent="0">
              <a:buNone/>
            </a:pPr>
            <a:r>
              <a:rPr lang="en-US" altLang="zh-CN" sz="2000" dirty="0">
                <a:latin typeface="Times New Roman Regular"/>
              </a:rPr>
              <a:t>T</a:t>
            </a:r>
            <a:r>
              <a:rPr lang="en-US" altLang="zh-CN" sz="2000" dirty="0" smtClean="0">
                <a:latin typeface="Times New Roman Regular"/>
              </a:rPr>
              <a:t>here </a:t>
            </a:r>
            <a:r>
              <a:rPr lang="en-US" altLang="zh-CN" sz="2000" dirty="0">
                <a:latin typeface="Times New Roman Regular"/>
              </a:rPr>
              <a:t>is accumulating evidence that the resulting aversion to disadvantageous inequality </a:t>
            </a:r>
            <a:r>
              <a:rPr lang="en-US" altLang="zh-CN" sz="2000" dirty="0">
                <a:solidFill>
                  <a:srgbClr val="FF0000"/>
                </a:solidFill>
                <a:latin typeface="Times New Roman Regular"/>
              </a:rPr>
              <a:t>(</a:t>
            </a:r>
            <a:r>
              <a:rPr lang="en-US" altLang="zh-CN" sz="2000" dirty="0" smtClean="0">
                <a:solidFill>
                  <a:srgbClr val="FF0000"/>
                </a:solidFill>
                <a:latin typeface="Times New Roman Regular"/>
              </a:rPr>
              <a:t>DA-IE</a:t>
            </a:r>
            <a:r>
              <a:rPr lang="zh-CN" altLang="en-US" sz="2000" dirty="0" smtClean="0">
                <a:solidFill>
                  <a:srgbClr val="FF0000"/>
                </a:solidFill>
                <a:latin typeface="Times New Roman Regular"/>
              </a:rPr>
              <a:t>不利不平等</a:t>
            </a:r>
            <a:r>
              <a:rPr lang="en-US" altLang="zh-CN" sz="2000" dirty="0" smtClean="0">
                <a:solidFill>
                  <a:srgbClr val="FF0000"/>
                </a:solidFill>
                <a:latin typeface="Times New Roman Regular"/>
              </a:rPr>
              <a:t>) </a:t>
            </a:r>
            <a:r>
              <a:rPr lang="en-US" altLang="zh-CN" sz="2000" dirty="0">
                <a:latin typeface="Times New Roman Regular"/>
              </a:rPr>
              <a:t>and advantageous inequality </a:t>
            </a:r>
            <a:r>
              <a:rPr lang="en-US" altLang="zh-CN" sz="2000" dirty="0">
                <a:solidFill>
                  <a:srgbClr val="FF0000"/>
                </a:solidFill>
                <a:latin typeface="Times New Roman Regular"/>
              </a:rPr>
              <a:t>(</a:t>
            </a:r>
            <a:r>
              <a:rPr lang="en-US" altLang="zh-CN" sz="2000" dirty="0" smtClean="0">
                <a:solidFill>
                  <a:srgbClr val="FF0000"/>
                </a:solidFill>
                <a:latin typeface="Times New Roman Regular"/>
              </a:rPr>
              <a:t>A-IE</a:t>
            </a:r>
            <a:r>
              <a:rPr lang="zh-CN" altLang="en-US" sz="2000" dirty="0" smtClean="0">
                <a:solidFill>
                  <a:srgbClr val="FF0000"/>
                </a:solidFill>
                <a:latin typeface="Times New Roman Regular"/>
              </a:rPr>
              <a:t>有利不平等</a:t>
            </a:r>
            <a:r>
              <a:rPr lang="en-US" altLang="zh-CN" sz="2000" dirty="0" smtClean="0">
                <a:solidFill>
                  <a:srgbClr val="FF0000"/>
                </a:solidFill>
                <a:latin typeface="Times New Roman Regular"/>
              </a:rPr>
              <a:t>) </a:t>
            </a:r>
            <a:r>
              <a:rPr lang="en-US" altLang="zh-CN" sz="2000" dirty="0">
                <a:latin typeface="Times New Roman Regular"/>
              </a:rPr>
              <a:t>is substantially different. </a:t>
            </a:r>
            <a:endParaRPr lang="en-US" altLang="zh-CN" sz="2000" dirty="0" smtClean="0">
              <a:latin typeface="Times New Roman Regular"/>
            </a:endParaRPr>
          </a:p>
          <a:p>
            <a:endParaRPr lang="en-US" altLang="zh-CN" sz="2000" dirty="0" smtClean="0">
              <a:latin typeface="Times New Roman Regular"/>
            </a:endParaRPr>
          </a:p>
          <a:p>
            <a:pPr marL="0" indent="0">
              <a:buNone/>
            </a:pPr>
            <a:r>
              <a:rPr lang="en-US" altLang="zh-CN" sz="2000" dirty="0" smtClean="0">
                <a:latin typeface="Times New Roman Regular"/>
              </a:rPr>
              <a:t>While a confrontation with both DA-IE and A-IE is expected </a:t>
            </a:r>
            <a:r>
              <a:rPr lang="en-US" altLang="zh-CN" sz="2000" dirty="0">
                <a:latin typeface="Times New Roman Regular"/>
              </a:rPr>
              <a:t>to elicit emotions and activate social comparison (and hence </a:t>
            </a:r>
            <a:r>
              <a:rPr lang="en-US" altLang="zh-CN" sz="2000" dirty="0" err="1">
                <a:latin typeface="Times New Roman Regular"/>
              </a:rPr>
              <a:t>mentalizing</a:t>
            </a:r>
            <a:r>
              <a:rPr lang="en-US" altLang="zh-CN" sz="2000" dirty="0">
                <a:latin typeface="Times New Roman Regular"/>
              </a:rPr>
              <a:t>), aversion to DA-IE is naturally stronger than to A-IE (Fehr &amp; Schmidt, 1999; </a:t>
            </a:r>
            <a:r>
              <a:rPr lang="en-US" altLang="zh-CN" sz="2000" dirty="0" err="1">
                <a:latin typeface="Times New Roman Regular"/>
              </a:rPr>
              <a:t>Loewenstein</a:t>
            </a:r>
            <a:r>
              <a:rPr lang="en-US" altLang="zh-CN" sz="2000" dirty="0">
                <a:latin typeface="Times New Roman Regular"/>
              </a:rPr>
              <a:t> et al., 1989), and the two correlate only weakly (Chapman et al., 2018</a:t>
            </a:r>
            <a:r>
              <a:rPr lang="en-US" altLang="zh-CN" sz="2000" dirty="0" smtClean="0">
                <a:latin typeface="Times New Roman Regular"/>
              </a:rPr>
              <a:t>).</a:t>
            </a:r>
          </a:p>
          <a:p>
            <a:endParaRPr lang="zh-CN" altLang="en-US" sz="2000" dirty="0">
              <a:latin typeface="Times New Roman Regular"/>
            </a:endParaRPr>
          </a:p>
        </p:txBody>
      </p:sp>
      <p:grpSp>
        <p:nvGrpSpPr>
          <p:cNvPr id="4" name="组合 3">
            <a:extLst>
              <a:ext uri="{FF2B5EF4-FFF2-40B4-BE49-F238E27FC236}">
                <a16:creationId xmlns="" xmlns:a16="http://schemas.microsoft.com/office/drawing/2014/main" id="{94A8F7D5-5C1E-913B-0626-ADB432FC9268}"/>
              </a:ext>
            </a:extLst>
          </p:cNvPr>
          <p:cNvGrpSpPr/>
          <p:nvPr/>
        </p:nvGrpSpPr>
        <p:grpSpPr>
          <a:xfrm>
            <a:off x="0" y="-99391"/>
            <a:ext cx="11974460" cy="812800"/>
            <a:chOff x="217540" y="1"/>
            <a:chExt cx="11974460" cy="812800"/>
          </a:xfrm>
        </p:grpSpPr>
        <p:sp>
          <p:nvSpPr>
            <p:cNvPr id="5" name="PA-矩形 7">
              <a:extLst>
                <a:ext uri="{FF2B5EF4-FFF2-40B4-BE49-F238E27FC236}">
                  <a16:creationId xmlns="" xmlns:a16="http://schemas.microsoft.com/office/drawing/2014/main" id="{1D4B1E73-5159-25B2-0DBF-ADEE19EB42A3}"/>
                </a:ext>
              </a:extLst>
            </p:cNvPr>
            <p:cNvSpPr/>
            <p:nvPr>
              <p:custDataLst>
                <p:tags r:id="rId1"/>
              </p:custDataLst>
            </p:nvPr>
          </p:nvSpPr>
          <p:spPr>
            <a:xfrm>
              <a:off x="919706" y="43194"/>
              <a:ext cx="2646878" cy="461665"/>
            </a:xfrm>
            <a:prstGeom prst="rect">
              <a:avLst/>
            </a:prstGeom>
          </p:spPr>
          <p:txBody>
            <a:bodyPr wrap="none">
              <a:spAutoFit/>
            </a:bodyPr>
            <a:lstStyle/>
            <a:p>
              <a:r>
                <a:rPr lang="zh-CN" altLang="en-US" sz="2400" dirty="0">
                  <a:solidFill>
                    <a:srgbClr val="201F42"/>
                  </a:solidFill>
                  <a:latin typeface="黑体" panose="02010609060101010101" pitchFamily="49" charset="-122"/>
                  <a:ea typeface="黑体" panose="02010609060101010101" pitchFamily="49" charset="-122"/>
                </a:rPr>
                <a:t>引言</a:t>
              </a:r>
              <a:r>
                <a:rPr lang="en-US" altLang="zh-CN" sz="2400" dirty="0">
                  <a:solidFill>
                    <a:srgbClr val="201F42"/>
                  </a:solidFill>
                  <a:latin typeface="黑体" panose="02010609060101010101" pitchFamily="49" charset="-122"/>
                  <a:ea typeface="黑体" panose="02010609060101010101" pitchFamily="49" charset="-122"/>
                </a:rPr>
                <a:t>——</a:t>
              </a:r>
              <a:r>
                <a:rPr lang="zh-CN" altLang="en-US" sz="2400" dirty="0">
                  <a:solidFill>
                    <a:srgbClr val="201F42"/>
                  </a:solidFill>
                  <a:latin typeface="黑体" panose="02010609060101010101" pitchFamily="49" charset="-122"/>
                  <a:ea typeface="黑体" panose="02010609060101010101" pitchFamily="49" charset="-122"/>
                </a:rPr>
                <a:t>理论背景</a:t>
              </a:r>
            </a:p>
          </p:txBody>
        </p:sp>
        <p:sp>
          <p:nvSpPr>
            <p:cNvPr id="6" name="PA-矩形 8">
              <a:extLst>
                <a:ext uri="{FF2B5EF4-FFF2-40B4-BE49-F238E27FC236}">
                  <a16:creationId xmlns="" xmlns:a16="http://schemas.microsoft.com/office/drawing/2014/main" id="{DD734666-BEC6-61BE-F285-A41C6FA14B0D}"/>
                </a:ext>
              </a:extLst>
            </p:cNvPr>
            <p:cNvSpPr/>
            <p:nvPr>
              <p:custDataLst>
                <p:tags r:id="rId2"/>
              </p:custDataLst>
            </p:nvPr>
          </p:nvSpPr>
          <p:spPr>
            <a:xfrm>
              <a:off x="948280" y="521044"/>
              <a:ext cx="4571011" cy="2862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tx1">
                      <a:lumMod val="75000"/>
                      <a:lumOff val="25000"/>
                    </a:schemeClr>
                  </a:solidFill>
                  <a:latin typeface="Times New Roman" panose="02020603050405020304" pitchFamily="18" charset="0"/>
                  <a:ea typeface="思源黑体 CN Medium" panose="020B0600000000000000" pitchFamily="34" charset="-122"/>
                  <a:cs typeface="Times New Roman" panose="02020603050405020304" pitchFamily="18" charset="0"/>
                </a:rPr>
                <a:t>INTRODUCTION</a:t>
              </a:r>
            </a:p>
          </p:txBody>
        </p:sp>
        <p:grpSp>
          <p:nvGrpSpPr>
            <p:cNvPr id="7" name="组合 6">
              <a:extLst>
                <a:ext uri="{FF2B5EF4-FFF2-40B4-BE49-F238E27FC236}">
                  <a16:creationId xmlns="" xmlns:a16="http://schemas.microsoft.com/office/drawing/2014/main" id="{5BF386FA-F003-5F66-12D7-C9DA615B9848}"/>
                </a:ext>
              </a:extLst>
            </p:cNvPr>
            <p:cNvGrpSpPr/>
            <p:nvPr/>
          </p:nvGrpSpPr>
          <p:grpSpPr>
            <a:xfrm>
              <a:off x="217540" y="1"/>
              <a:ext cx="730741" cy="812800"/>
              <a:chOff x="117754" y="1"/>
              <a:chExt cx="730741" cy="812800"/>
            </a:xfrm>
          </p:grpSpPr>
          <p:sp>
            <p:nvSpPr>
              <p:cNvPr id="9" name="矩形 8">
                <a:extLst>
                  <a:ext uri="{FF2B5EF4-FFF2-40B4-BE49-F238E27FC236}">
                    <a16:creationId xmlns="" xmlns:a16="http://schemas.microsoft.com/office/drawing/2014/main" id="{BD90160F-4D7B-892B-9BF9-FF7BA3D85FF7}"/>
                  </a:ext>
                </a:extLst>
              </p:cNvPr>
              <p:cNvSpPr/>
              <p:nvPr/>
            </p:nvSpPr>
            <p:spPr>
              <a:xfrm>
                <a:off x="120575" y="1"/>
                <a:ext cx="699345" cy="812800"/>
              </a:xfrm>
              <a:prstGeom prst="rect">
                <a:avLst/>
              </a:prstGeom>
              <a:solidFill>
                <a:srgbClr val="C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Medium" panose="020B0600000000000000" pitchFamily="34" charset="-122"/>
                  <a:ea typeface="思源黑体 CN Medium" panose="020B0600000000000000" pitchFamily="34" charset="-122"/>
                </a:endParaRPr>
              </a:p>
            </p:txBody>
          </p:sp>
          <p:sp>
            <p:nvSpPr>
              <p:cNvPr id="10" name="文本框 9">
                <a:extLst>
                  <a:ext uri="{FF2B5EF4-FFF2-40B4-BE49-F238E27FC236}">
                    <a16:creationId xmlns="" xmlns:a16="http://schemas.microsoft.com/office/drawing/2014/main" id="{1D47FE8D-C52A-CCCD-A0C3-18E45B264913}"/>
                  </a:ext>
                </a:extLst>
              </p:cNvPr>
              <p:cNvSpPr txBox="1"/>
              <p:nvPr/>
            </p:nvSpPr>
            <p:spPr>
              <a:xfrm>
                <a:off x="117754" y="51021"/>
                <a:ext cx="730741" cy="705450"/>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en-US" altLang="zh-CN" sz="2400" dirty="0">
                    <a:solidFill>
                      <a:schemeClr val="bg1"/>
                    </a:solidFill>
                    <a:latin typeface="黑体" panose="02010609060101010101" pitchFamily="49" charset="-122"/>
                    <a:ea typeface="黑体" panose="02010609060101010101" pitchFamily="49" charset="-122"/>
                  </a:rPr>
                  <a:t>01</a:t>
                </a:r>
                <a:endParaRPr lang="zh-CN" altLang="en-US" sz="2400" dirty="0">
                  <a:solidFill>
                    <a:schemeClr val="bg1"/>
                  </a:solidFill>
                  <a:latin typeface="黑体" panose="02010609060101010101" pitchFamily="49" charset="-122"/>
                  <a:ea typeface="黑体" panose="02010609060101010101" pitchFamily="49" charset="-122"/>
                </a:endParaRPr>
              </a:p>
              <a:p>
                <a:pPr algn="ctr"/>
                <a:r>
                  <a:rPr lang="en-US" altLang="zh-CN" sz="1200" dirty="0">
                    <a:solidFill>
                      <a:schemeClr val="bg1"/>
                    </a:solidFill>
                    <a:latin typeface="黑体" panose="02010609060101010101" pitchFamily="49" charset="-122"/>
                    <a:ea typeface="黑体" panose="02010609060101010101" pitchFamily="49" charset="-122"/>
                  </a:rPr>
                  <a:t>PART</a:t>
                </a:r>
              </a:p>
            </p:txBody>
          </p:sp>
        </p:grpSp>
        <p:cxnSp>
          <p:nvCxnSpPr>
            <p:cNvPr id="8" name="直接连接符 7">
              <a:extLst>
                <a:ext uri="{FF2B5EF4-FFF2-40B4-BE49-F238E27FC236}">
                  <a16:creationId xmlns="" xmlns:a16="http://schemas.microsoft.com/office/drawing/2014/main" id="{D3E2FE7E-70AC-1640-81F5-0CF90CB6F18F}"/>
                </a:ext>
              </a:extLst>
            </p:cNvPr>
            <p:cNvCxnSpPr>
              <a:cxnSpLocks/>
            </p:cNvCxnSpPr>
            <p:nvPr/>
          </p:nvCxnSpPr>
          <p:spPr>
            <a:xfrm>
              <a:off x="855194" y="497032"/>
              <a:ext cx="11336806" cy="98670"/>
            </a:xfrm>
            <a:prstGeom prst="line">
              <a:avLst/>
            </a:prstGeom>
            <a:ln w="28575">
              <a:solidFill>
                <a:srgbClr val="C1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9408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 xmlns:a16="http://schemas.microsoft.com/office/drawing/2014/main" id="{E490E84E-2570-1079-4C81-B3B791185423}"/>
              </a:ext>
            </a:extLst>
          </p:cNvPr>
          <p:cNvSpPr>
            <a:spLocks noGrp="1"/>
          </p:cNvSpPr>
          <p:nvPr>
            <p:ph idx="1"/>
          </p:nvPr>
        </p:nvSpPr>
        <p:spPr>
          <a:xfrm>
            <a:off x="1644117" y="807396"/>
            <a:ext cx="9587966" cy="6050604"/>
          </a:xfrm>
        </p:spPr>
        <p:txBody>
          <a:bodyPr>
            <a:normAutofit/>
          </a:bodyPr>
          <a:lstStyle/>
          <a:p>
            <a:pPr marL="0" indent="0">
              <a:buNone/>
            </a:pPr>
            <a:r>
              <a:rPr lang="en-US" altLang="zh-CN" sz="2000" dirty="0" smtClean="0">
                <a:solidFill>
                  <a:schemeClr val="tx1">
                    <a:lumMod val="85000"/>
                    <a:lumOff val="15000"/>
                  </a:schemeClr>
                </a:solidFill>
                <a:latin typeface="Times New Roman Regular"/>
                <a:ea typeface="STZhongsong" panose="02010600040101010101" pitchFamily="2" charset="-122"/>
                <a:cs typeface="Times New Roman Regular" panose="02020603050405020304" charset="0"/>
                <a:sym typeface="+mn-ea"/>
              </a:rPr>
              <a:t>A </a:t>
            </a:r>
            <a:r>
              <a:rPr lang="en-US" altLang="zh-CN" sz="2000" dirty="0">
                <a:solidFill>
                  <a:schemeClr val="tx1">
                    <a:lumMod val="85000"/>
                    <a:lumOff val="15000"/>
                  </a:schemeClr>
                </a:solidFill>
                <a:latin typeface="Times New Roman Regular"/>
                <a:ea typeface="STZhongsong" panose="02010600040101010101" pitchFamily="2" charset="-122"/>
                <a:cs typeface="Times New Roman Regular" panose="02020603050405020304" charset="0"/>
                <a:sym typeface="+mn-ea"/>
              </a:rPr>
              <a:t>well-studied factor with substantial influence </a:t>
            </a:r>
            <a:r>
              <a:rPr lang="en-US" altLang="zh-CN" sz="2000" dirty="0" smtClean="0">
                <a:solidFill>
                  <a:schemeClr val="tx1">
                    <a:lumMod val="85000"/>
                    <a:lumOff val="15000"/>
                  </a:schemeClr>
                </a:solidFill>
                <a:latin typeface="Times New Roman Regular"/>
                <a:ea typeface="STZhongsong" panose="02010600040101010101" pitchFamily="2" charset="-122"/>
                <a:cs typeface="Times New Roman Regular" panose="02020603050405020304" charset="0"/>
                <a:sym typeface="+mn-ea"/>
              </a:rPr>
              <a:t>on preferences </a:t>
            </a:r>
            <a:r>
              <a:rPr lang="en-US" altLang="zh-CN" sz="2000" dirty="0">
                <a:solidFill>
                  <a:schemeClr val="tx1">
                    <a:lumMod val="85000"/>
                    <a:lumOff val="15000"/>
                  </a:schemeClr>
                </a:solidFill>
                <a:latin typeface="Times New Roman Regular"/>
                <a:ea typeface="STZhongsong" panose="02010600040101010101" pitchFamily="2" charset="-122"/>
                <a:cs typeface="Times New Roman Regular" panose="02020603050405020304" charset="0"/>
                <a:sym typeface="+mn-ea"/>
              </a:rPr>
              <a:t>for equality (and conversely, on inequity aversion) is </a:t>
            </a:r>
            <a:r>
              <a:rPr lang="en-US" altLang="zh-CN" sz="2000" dirty="0">
                <a:solidFill>
                  <a:srgbClr val="FF0000"/>
                </a:solidFill>
                <a:latin typeface="Times New Roman Regular"/>
                <a:ea typeface="STZhongsong" panose="02010600040101010101" pitchFamily="2" charset="-122"/>
                <a:cs typeface="Times New Roman Regular" panose="02020603050405020304" charset="0"/>
                <a:sym typeface="+mn-ea"/>
              </a:rPr>
              <a:t>power asymmetry</a:t>
            </a:r>
            <a:r>
              <a:rPr lang="en-US" altLang="zh-CN" sz="2000" dirty="0">
                <a:solidFill>
                  <a:schemeClr val="tx1">
                    <a:lumMod val="85000"/>
                    <a:lumOff val="15000"/>
                  </a:schemeClr>
                </a:solidFill>
                <a:latin typeface="Times New Roman Regular"/>
                <a:ea typeface="STZhongsong" panose="02010600040101010101" pitchFamily="2" charset="-122"/>
                <a:cs typeface="Times New Roman Regular" panose="02020603050405020304" charset="0"/>
                <a:sym typeface="+mn-ea"/>
              </a:rPr>
              <a:t>. Gaining power in relationships has been shown to lead to </a:t>
            </a:r>
            <a:r>
              <a:rPr lang="en-US" altLang="zh-CN" sz="2000" dirty="0">
                <a:solidFill>
                  <a:srgbClr val="FF0000"/>
                </a:solidFill>
                <a:latin typeface="Times New Roman Regular"/>
                <a:ea typeface="STZhongsong" panose="02010600040101010101" pitchFamily="2" charset="-122"/>
                <a:cs typeface="Times New Roman Regular" panose="02020603050405020304" charset="0"/>
                <a:sym typeface="+mn-ea"/>
              </a:rPr>
              <a:t>reduced</a:t>
            </a:r>
            <a:r>
              <a:rPr lang="en-US" altLang="zh-CN" sz="2000" dirty="0">
                <a:solidFill>
                  <a:schemeClr val="tx1">
                    <a:lumMod val="85000"/>
                    <a:lumOff val="15000"/>
                  </a:schemeClr>
                </a:solidFill>
                <a:latin typeface="Times New Roman Regular"/>
                <a:ea typeface="STZhongsong" panose="02010600040101010101" pitchFamily="2" charset="-122"/>
                <a:cs typeface="Times New Roman Regular" panose="02020603050405020304" charset="0"/>
                <a:sym typeface="+mn-ea"/>
              </a:rPr>
              <a:t> concern for others (</a:t>
            </a:r>
            <a:r>
              <a:rPr lang="en-US" altLang="zh-CN" sz="2000" dirty="0" err="1">
                <a:solidFill>
                  <a:schemeClr val="tx1">
                    <a:lumMod val="85000"/>
                    <a:lumOff val="15000"/>
                  </a:schemeClr>
                </a:solidFill>
                <a:latin typeface="Times New Roman Regular"/>
                <a:ea typeface="STZhongsong" panose="02010600040101010101" pitchFamily="2" charset="-122"/>
                <a:cs typeface="Times New Roman Regular" panose="02020603050405020304" charset="0"/>
                <a:sym typeface="+mn-ea"/>
              </a:rPr>
              <a:t>Laurin</a:t>
            </a:r>
            <a:r>
              <a:rPr lang="en-US" altLang="zh-CN" sz="2000" dirty="0">
                <a:solidFill>
                  <a:schemeClr val="tx1">
                    <a:lumMod val="85000"/>
                    <a:lumOff val="15000"/>
                  </a:schemeClr>
                </a:solidFill>
                <a:latin typeface="Times New Roman Regular"/>
                <a:ea typeface="STZhongsong" panose="02010600040101010101" pitchFamily="2" charset="-122"/>
                <a:cs typeface="Times New Roman Regular" panose="02020603050405020304" charset="0"/>
                <a:sym typeface="+mn-ea"/>
              </a:rPr>
              <a:t> et al., 2016; </a:t>
            </a:r>
            <a:r>
              <a:rPr lang="en-US" altLang="zh-CN" sz="2000" dirty="0" err="1">
                <a:solidFill>
                  <a:schemeClr val="tx1">
                    <a:lumMod val="85000"/>
                    <a:lumOff val="15000"/>
                  </a:schemeClr>
                </a:solidFill>
                <a:latin typeface="Times New Roman Regular"/>
                <a:ea typeface="STZhongsong" panose="02010600040101010101" pitchFamily="2" charset="-122"/>
                <a:cs typeface="Times New Roman Regular" panose="02020603050405020304" charset="0"/>
                <a:sym typeface="+mn-ea"/>
              </a:rPr>
              <a:t>Righetti</a:t>
            </a:r>
            <a:r>
              <a:rPr lang="en-US" altLang="zh-CN" sz="2000" dirty="0">
                <a:solidFill>
                  <a:schemeClr val="tx1">
                    <a:lumMod val="85000"/>
                    <a:lumOff val="15000"/>
                  </a:schemeClr>
                </a:solidFill>
                <a:latin typeface="Times New Roman Regular"/>
                <a:ea typeface="STZhongsong" panose="02010600040101010101" pitchFamily="2" charset="-122"/>
                <a:cs typeface="Times New Roman Regular" panose="02020603050405020304" charset="0"/>
                <a:sym typeface="+mn-ea"/>
              </a:rPr>
              <a:t> et al</a:t>
            </a:r>
            <a:r>
              <a:rPr lang="en-US" altLang="zh-CN" sz="2000" dirty="0" smtClean="0">
                <a:solidFill>
                  <a:schemeClr val="tx1">
                    <a:lumMod val="85000"/>
                    <a:lumOff val="15000"/>
                  </a:schemeClr>
                </a:solidFill>
                <a:latin typeface="Times New Roman Regular"/>
                <a:ea typeface="STZhongsong" panose="02010600040101010101" pitchFamily="2" charset="-122"/>
                <a:cs typeface="Times New Roman Regular" panose="02020603050405020304" charset="0"/>
                <a:sym typeface="+mn-ea"/>
              </a:rPr>
              <a:t>.,2015</a:t>
            </a:r>
            <a:r>
              <a:rPr lang="en-US" altLang="zh-CN" sz="2000" dirty="0">
                <a:solidFill>
                  <a:schemeClr val="tx1">
                    <a:lumMod val="85000"/>
                    <a:lumOff val="15000"/>
                  </a:schemeClr>
                </a:solidFill>
                <a:latin typeface="Times New Roman Regular"/>
                <a:ea typeface="STZhongsong" panose="02010600040101010101" pitchFamily="2" charset="-122"/>
                <a:cs typeface="Times New Roman Regular" panose="02020603050405020304" charset="0"/>
                <a:sym typeface="+mn-ea"/>
              </a:rPr>
              <a:t>), lower trust (</a:t>
            </a:r>
            <a:r>
              <a:rPr lang="en-US" altLang="zh-CN" sz="2000" dirty="0" err="1">
                <a:solidFill>
                  <a:schemeClr val="tx1">
                    <a:lumMod val="85000"/>
                    <a:lumOff val="15000"/>
                  </a:schemeClr>
                </a:solidFill>
                <a:latin typeface="Times New Roman Regular"/>
                <a:ea typeface="STZhongsong" panose="02010600040101010101" pitchFamily="2" charset="-122"/>
                <a:cs typeface="Times New Roman Regular" panose="02020603050405020304" charset="0"/>
                <a:sym typeface="+mn-ea"/>
              </a:rPr>
              <a:t>Schilke</a:t>
            </a:r>
            <a:r>
              <a:rPr lang="en-US" altLang="zh-CN" sz="2000" dirty="0">
                <a:solidFill>
                  <a:schemeClr val="tx1">
                    <a:lumMod val="85000"/>
                    <a:lumOff val="15000"/>
                  </a:schemeClr>
                </a:solidFill>
                <a:latin typeface="Times New Roman Regular"/>
                <a:ea typeface="STZhongsong" panose="02010600040101010101" pitchFamily="2" charset="-122"/>
                <a:cs typeface="Times New Roman Regular" panose="02020603050405020304" charset="0"/>
                <a:sym typeface="+mn-ea"/>
              </a:rPr>
              <a:t> et al., 2015) and weaker reciprocation (</a:t>
            </a:r>
            <a:r>
              <a:rPr lang="en-US" altLang="zh-CN" sz="2000" dirty="0" err="1">
                <a:solidFill>
                  <a:schemeClr val="tx1">
                    <a:lumMod val="85000"/>
                    <a:lumOff val="15000"/>
                  </a:schemeClr>
                </a:solidFill>
                <a:latin typeface="Times New Roman Regular"/>
                <a:ea typeface="STZhongsong" panose="02010600040101010101" pitchFamily="2" charset="-122"/>
                <a:cs typeface="Times New Roman Regular" panose="02020603050405020304" charset="0"/>
                <a:sym typeface="+mn-ea"/>
              </a:rPr>
              <a:t>Pauwels</a:t>
            </a:r>
            <a:r>
              <a:rPr lang="en-US" altLang="zh-CN" sz="2000" dirty="0">
                <a:solidFill>
                  <a:schemeClr val="tx1">
                    <a:lumMod val="85000"/>
                    <a:lumOff val="15000"/>
                  </a:schemeClr>
                </a:solidFill>
                <a:latin typeface="Times New Roman Regular"/>
                <a:ea typeface="STZhongsong" panose="02010600040101010101" pitchFamily="2" charset="-122"/>
                <a:cs typeface="Times New Roman Regular" panose="02020603050405020304" charset="0"/>
                <a:sym typeface="+mn-ea"/>
              </a:rPr>
              <a:t>, 2021), while priming a position </a:t>
            </a:r>
            <a:r>
              <a:rPr lang="en-US" altLang="zh-CN" sz="2000" dirty="0" smtClean="0">
                <a:solidFill>
                  <a:schemeClr val="tx1">
                    <a:lumMod val="85000"/>
                    <a:lumOff val="15000"/>
                  </a:schemeClr>
                </a:solidFill>
                <a:latin typeface="Times New Roman Regular"/>
                <a:ea typeface="STZhongsong" panose="02010600040101010101" pitchFamily="2" charset="-122"/>
                <a:cs typeface="Times New Roman Regular" panose="02020603050405020304" charset="0"/>
                <a:sym typeface="+mn-ea"/>
              </a:rPr>
              <a:t>of power </a:t>
            </a:r>
            <a:r>
              <a:rPr lang="en-US" altLang="zh-CN" sz="2000" dirty="0">
                <a:solidFill>
                  <a:schemeClr val="tx1">
                    <a:lumMod val="85000"/>
                    <a:lumOff val="15000"/>
                  </a:schemeClr>
                </a:solidFill>
                <a:latin typeface="Times New Roman Regular"/>
                <a:ea typeface="STZhongsong" panose="02010600040101010101" pitchFamily="2" charset="-122"/>
                <a:cs typeface="Times New Roman Regular" panose="02020603050405020304" charset="0"/>
                <a:sym typeface="+mn-ea"/>
              </a:rPr>
              <a:t>increases cheating during a subsequent experimental task (Cohn et al</a:t>
            </a:r>
            <a:r>
              <a:rPr lang="en-US" altLang="zh-CN" sz="2000" dirty="0" smtClean="0">
                <a:solidFill>
                  <a:schemeClr val="tx1">
                    <a:lumMod val="85000"/>
                    <a:lumOff val="15000"/>
                  </a:schemeClr>
                </a:solidFill>
                <a:latin typeface="Times New Roman Regular"/>
                <a:ea typeface="STZhongsong" panose="02010600040101010101" pitchFamily="2" charset="-122"/>
                <a:cs typeface="Times New Roman Regular" panose="02020603050405020304" charset="0"/>
                <a:sym typeface="+mn-ea"/>
              </a:rPr>
              <a:t>.,2014</a:t>
            </a:r>
            <a:r>
              <a:rPr lang="en-US" altLang="zh-CN" sz="2000" dirty="0">
                <a:solidFill>
                  <a:schemeClr val="tx1">
                    <a:lumMod val="85000"/>
                    <a:lumOff val="15000"/>
                  </a:schemeClr>
                </a:solidFill>
                <a:latin typeface="Times New Roman Regular"/>
                <a:ea typeface="STZhongsong" panose="02010600040101010101" pitchFamily="2" charset="-122"/>
                <a:cs typeface="Times New Roman Regular" panose="02020603050405020304" charset="0"/>
                <a:sym typeface="+mn-ea"/>
              </a:rPr>
              <a:t>). </a:t>
            </a:r>
            <a:r>
              <a:rPr lang="en-US" altLang="zh-CN" sz="2000" dirty="0" smtClean="0">
                <a:solidFill>
                  <a:schemeClr val="tx1">
                    <a:lumMod val="85000"/>
                    <a:lumOff val="15000"/>
                  </a:schemeClr>
                </a:solidFill>
                <a:latin typeface="Times New Roman Regular"/>
                <a:ea typeface="STZhongsong" panose="02010600040101010101" pitchFamily="2" charset="-122"/>
                <a:cs typeface="Times New Roman Regular" panose="02020603050405020304" charset="0"/>
              </a:rPr>
              <a:t> </a:t>
            </a:r>
            <a:r>
              <a:rPr lang="zh-CN" altLang="en-US" sz="2000" dirty="0" smtClean="0">
                <a:solidFill>
                  <a:schemeClr val="tx1">
                    <a:lumMod val="85000"/>
                    <a:lumOff val="15000"/>
                  </a:schemeClr>
                </a:solidFill>
                <a:latin typeface="Times New Roman Regular"/>
                <a:ea typeface="STZhongsong" panose="02010600040101010101" pitchFamily="2" charset="-122"/>
                <a:cs typeface="Times New Roman Regular" panose="02020603050405020304" charset="0"/>
              </a:rPr>
              <a:t>拥有权力会让人降低同理心</a:t>
            </a:r>
            <a:endParaRPr lang="en-US" altLang="zh-CN" sz="2000" dirty="0" smtClean="0">
              <a:solidFill>
                <a:schemeClr val="tx1">
                  <a:lumMod val="85000"/>
                  <a:lumOff val="15000"/>
                </a:schemeClr>
              </a:solidFill>
              <a:latin typeface="Times New Roman Regular"/>
              <a:ea typeface="STZhongsong" panose="02010600040101010101" pitchFamily="2" charset="-122"/>
              <a:cs typeface="Times New Roman Regular" panose="02020603050405020304" charset="0"/>
            </a:endParaRPr>
          </a:p>
          <a:p>
            <a:pPr marL="0" indent="0">
              <a:buNone/>
            </a:pPr>
            <a:endParaRPr lang="en-US" altLang="zh-CN" sz="2000" dirty="0" smtClean="0">
              <a:solidFill>
                <a:schemeClr val="tx1">
                  <a:lumMod val="85000"/>
                  <a:lumOff val="15000"/>
                </a:schemeClr>
              </a:solidFill>
              <a:latin typeface="Times New Roman Regular"/>
              <a:ea typeface="STZhongsong" panose="02010600040101010101" pitchFamily="2" charset="-122"/>
              <a:cs typeface="Times New Roman Regular" panose="02020603050405020304" charset="0"/>
            </a:endParaRPr>
          </a:p>
          <a:p>
            <a:pPr marL="0" indent="0">
              <a:buNone/>
            </a:pPr>
            <a:r>
              <a:rPr lang="en-US" altLang="zh-CN" sz="2000" dirty="0" smtClean="0">
                <a:solidFill>
                  <a:schemeClr val="tx1">
                    <a:lumMod val="85000"/>
                    <a:lumOff val="15000"/>
                  </a:schemeClr>
                </a:solidFill>
                <a:latin typeface="Times New Roman Regular"/>
                <a:ea typeface="STZhongsong" panose="02010600040101010101" pitchFamily="2" charset="-122"/>
                <a:cs typeface="Times New Roman Regular" panose="02020603050405020304" charset="0"/>
              </a:rPr>
              <a:t>POWER</a:t>
            </a:r>
            <a:r>
              <a:rPr lang="zh-CN" altLang="en-US" sz="2000" dirty="0" smtClean="0">
                <a:solidFill>
                  <a:schemeClr val="tx1">
                    <a:lumMod val="85000"/>
                    <a:lumOff val="15000"/>
                  </a:schemeClr>
                </a:solidFill>
                <a:latin typeface="Times New Roman Regular"/>
                <a:ea typeface="STZhongsong" panose="02010600040101010101" pitchFamily="2" charset="-122"/>
                <a:cs typeface="Times New Roman Regular" panose="02020603050405020304" charset="0"/>
              </a:rPr>
              <a:t>：</a:t>
            </a:r>
            <a:r>
              <a:rPr lang="en-US" altLang="zh-CN" sz="2000" dirty="0">
                <a:solidFill>
                  <a:schemeClr val="tx1">
                    <a:lumMod val="85000"/>
                    <a:lumOff val="15000"/>
                  </a:schemeClr>
                </a:solidFill>
                <a:latin typeface="Times New Roman Regular"/>
                <a:ea typeface="STZhongsong" panose="02010600040101010101" pitchFamily="2" charset="-122"/>
                <a:cs typeface="Times New Roman Regular" panose="02020603050405020304" charset="0"/>
              </a:rPr>
              <a:t>Power is here defined as a psychological state that comes with having control over </a:t>
            </a:r>
            <a:r>
              <a:rPr lang="en-US" altLang="zh-CN" sz="2000" dirty="0" smtClean="0">
                <a:solidFill>
                  <a:schemeClr val="tx1">
                    <a:lumMod val="85000"/>
                    <a:lumOff val="15000"/>
                  </a:schemeClr>
                </a:solidFill>
                <a:latin typeface="Times New Roman Regular"/>
                <a:ea typeface="STZhongsong" panose="02010600040101010101" pitchFamily="2" charset="-122"/>
                <a:cs typeface="Times New Roman Regular" panose="02020603050405020304" charset="0"/>
              </a:rPr>
              <a:t>others</a:t>
            </a:r>
            <a:r>
              <a:rPr lang="en-US" altLang="zh-CN" sz="2000" dirty="0">
                <a:solidFill>
                  <a:schemeClr val="tx1">
                    <a:lumMod val="85000"/>
                    <a:lumOff val="15000"/>
                  </a:schemeClr>
                </a:solidFill>
                <a:latin typeface="Times New Roman Regular"/>
                <a:ea typeface="STZhongsong" panose="02010600040101010101" pitchFamily="2" charset="-122"/>
                <a:cs typeface="Times New Roman Regular" panose="02020603050405020304" charset="0"/>
              </a:rPr>
              <a:t>.</a:t>
            </a:r>
            <a:endParaRPr lang="en-US" altLang="zh-CN" sz="2000" dirty="0" smtClean="0">
              <a:solidFill>
                <a:schemeClr val="tx1">
                  <a:lumMod val="85000"/>
                  <a:lumOff val="15000"/>
                </a:schemeClr>
              </a:solidFill>
              <a:latin typeface="Times New Roman Regular"/>
              <a:ea typeface="STZhongsong" panose="02010600040101010101" pitchFamily="2" charset="-122"/>
              <a:cs typeface="Times New Roman Regular" panose="02020603050405020304" charset="0"/>
            </a:endParaRPr>
          </a:p>
          <a:p>
            <a:pPr marL="0" indent="0">
              <a:buNone/>
            </a:pPr>
            <a:endParaRPr lang="en-US" altLang="zh-CN" sz="2800" dirty="0" smtClean="0">
              <a:solidFill>
                <a:schemeClr val="tx1">
                  <a:lumMod val="85000"/>
                  <a:lumOff val="15000"/>
                </a:schemeClr>
              </a:solidFill>
              <a:latin typeface="Times New Roman Regular"/>
              <a:ea typeface="STZhongsong" panose="02010600040101010101" pitchFamily="2" charset="-122"/>
              <a:cs typeface="Times New Roman Regular" panose="02020603050405020304" charset="0"/>
            </a:endParaRPr>
          </a:p>
          <a:p>
            <a:pPr marL="0" indent="0">
              <a:buNone/>
            </a:pPr>
            <a:r>
              <a:rPr lang="en-US" altLang="zh-CN" sz="2000" dirty="0" smtClean="0">
                <a:solidFill>
                  <a:schemeClr val="tx1">
                    <a:lumMod val="85000"/>
                    <a:lumOff val="15000"/>
                  </a:schemeClr>
                </a:solidFill>
                <a:latin typeface="Times New Roman Regular"/>
                <a:ea typeface="STZhongsong" panose="02010600040101010101" pitchFamily="2" charset="-122"/>
                <a:cs typeface="Times New Roman" pitchFamily="18" charset="0"/>
              </a:rPr>
              <a:t>SOV(</a:t>
            </a:r>
            <a:r>
              <a:rPr lang="en-US" altLang="zh-CN" sz="2000" dirty="0" smtClean="0">
                <a:latin typeface="Times New Roman Regular"/>
                <a:cs typeface="Times New Roman" pitchFamily="18" charset="0"/>
              </a:rPr>
              <a:t>social </a:t>
            </a:r>
            <a:r>
              <a:rPr lang="en-US" altLang="zh-CN" sz="2000" dirty="0">
                <a:latin typeface="Times New Roman Regular"/>
                <a:cs typeface="Times New Roman" pitchFamily="18" charset="0"/>
              </a:rPr>
              <a:t>value orientation):a stable trait indicating how much weight a person attaches to the </a:t>
            </a:r>
            <a:r>
              <a:rPr lang="en-US" altLang="zh-CN" sz="2000" dirty="0">
                <a:solidFill>
                  <a:srgbClr val="FF0000"/>
                </a:solidFill>
                <a:latin typeface="Times New Roman Regular"/>
                <a:cs typeface="Times New Roman" pitchFamily="18" charset="0"/>
              </a:rPr>
              <a:t>distributive outcome of others </a:t>
            </a:r>
            <a:r>
              <a:rPr lang="en-US" altLang="zh-CN" sz="2000" dirty="0">
                <a:latin typeface="Times New Roman Regular"/>
                <a:cs typeface="Times New Roman" pitchFamily="18" charset="0"/>
              </a:rPr>
              <a:t>in relation to their </a:t>
            </a:r>
            <a:r>
              <a:rPr lang="en-US" altLang="zh-CN" sz="2000" dirty="0" smtClean="0">
                <a:latin typeface="Times New Roman Regular"/>
                <a:cs typeface="Times New Roman" pitchFamily="18" charset="0"/>
              </a:rPr>
              <a:t>own.</a:t>
            </a:r>
            <a:endParaRPr lang="en-US" altLang="zh-CN" sz="2000" dirty="0" smtClean="0">
              <a:solidFill>
                <a:schemeClr val="tx1">
                  <a:lumMod val="85000"/>
                  <a:lumOff val="15000"/>
                </a:schemeClr>
              </a:solidFill>
              <a:latin typeface="Times New Roman Regular"/>
              <a:ea typeface="STZhongsong" panose="02010600040101010101" pitchFamily="2" charset="-122"/>
              <a:cs typeface="Times New Roman" pitchFamily="18" charset="0"/>
            </a:endParaRPr>
          </a:p>
          <a:p>
            <a:pPr marL="0" indent="0">
              <a:buNone/>
            </a:pPr>
            <a:endParaRPr lang="en-US" altLang="zh-CN" sz="2800" dirty="0">
              <a:latin typeface="Times New Roman Regular"/>
              <a:ea typeface="宋体" panose="02010600030101010101" pitchFamily="2" charset="-122"/>
              <a:cs typeface="Times New Roman" pitchFamily="18" charset="0"/>
            </a:endParaRPr>
          </a:p>
        </p:txBody>
      </p:sp>
      <p:grpSp>
        <p:nvGrpSpPr>
          <p:cNvPr id="4" name="组合 3">
            <a:extLst>
              <a:ext uri="{FF2B5EF4-FFF2-40B4-BE49-F238E27FC236}">
                <a16:creationId xmlns="" xmlns:a16="http://schemas.microsoft.com/office/drawing/2014/main" id="{94A8F7D5-5C1E-913B-0626-ADB432FC9268}"/>
              </a:ext>
            </a:extLst>
          </p:cNvPr>
          <p:cNvGrpSpPr/>
          <p:nvPr/>
        </p:nvGrpSpPr>
        <p:grpSpPr>
          <a:xfrm>
            <a:off x="0" y="-99391"/>
            <a:ext cx="11974460" cy="812800"/>
            <a:chOff x="217540" y="1"/>
            <a:chExt cx="11974460" cy="812800"/>
          </a:xfrm>
        </p:grpSpPr>
        <p:sp>
          <p:nvSpPr>
            <p:cNvPr id="5" name="PA-矩形 7">
              <a:extLst>
                <a:ext uri="{FF2B5EF4-FFF2-40B4-BE49-F238E27FC236}">
                  <a16:creationId xmlns="" xmlns:a16="http://schemas.microsoft.com/office/drawing/2014/main" id="{1D4B1E73-5159-25B2-0DBF-ADEE19EB42A3}"/>
                </a:ext>
              </a:extLst>
            </p:cNvPr>
            <p:cNvSpPr/>
            <p:nvPr>
              <p:custDataLst>
                <p:tags r:id="rId1"/>
              </p:custDataLst>
            </p:nvPr>
          </p:nvSpPr>
          <p:spPr>
            <a:xfrm>
              <a:off x="919706" y="43194"/>
              <a:ext cx="2646878" cy="461665"/>
            </a:xfrm>
            <a:prstGeom prst="rect">
              <a:avLst/>
            </a:prstGeom>
          </p:spPr>
          <p:txBody>
            <a:bodyPr wrap="none">
              <a:spAutoFit/>
            </a:bodyPr>
            <a:lstStyle/>
            <a:p>
              <a:r>
                <a:rPr lang="zh-CN" altLang="en-US" sz="2400" dirty="0">
                  <a:solidFill>
                    <a:srgbClr val="201F42"/>
                  </a:solidFill>
                  <a:latin typeface="黑体" panose="02010609060101010101" pitchFamily="49" charset="-122"/>
                  <a:ea typeface="黑体" panose="02010609060101010101" pitchFamily="49" charset="-122"/>
                </a:rPr>
                <a:t>引言</a:t>
              </a:r>
              <a:r>
                <a:rPr lang="en-US" altLang="zh-CN" sz="2400" dirty="0">
                  <a:solidFill>
                    <a:srgbClr val="201F42"/>
                  </a:solidFill>
                  <a:latin typeface="黑体" panose="02010609060101010101" pitchFamily="49" charset="-122"/>
                  <a:ea typeface="黑体" panose="02010609060101010101" pitchFamily="49" charset="-122"/>
                </a:rPr>
                <a:t>——</a:t>
              </a:r>
              <a:r>
                <a:rPr lang="zh-CN" altLang="en-US" sz="2400" dirty="0">
                  <a:solidFill>
                    <a:srgbClr val="201F42"/>
                  </a:solidFill>
                  <a:latin typeface="黑体" panose="02010609060101010101" pitchFamily="49" charset="-122"/>
                  <a:ea typeface="黑体" panose="02010609060101010101" pitchFamily="49" charset="-122"/>
                </a:rPr>
                <a:t>理论背景</a:t>
              </a:r>
            </a:p>
          </p:txBody>
        </p:sp>
        <p:sp>
          <p:nvSpPr>
            <p:cNvPr id="6" name="PA-矩形 8">
              <a:extLst>
                <a:ext uri="{FF2B5EF4-FFF2-40B4-BE49-F238E27FC236}">
                  <a16:creationId xmlns="" xmlns:a16="http://schemas.microsoft.com/office/drawing/2014/main" id="{DD734666-BEC6-61BE-F285-A41C6FA14B0D}"/>
                </a:ext>
              </a:extLst>
            </p:cNvPr>
            <p:cNvSpPr/>
            <p:nvPr>
              <p:custDataLst>
                <p:tags r:id="rId2"/>
              </p:custDataLst>
            </p:nvPr>
          </p:nvSpPr>
          <p:spPr>
            <a:xfrm>
              <a:off x="948280" y="521044"/>
              <a:ext cx="4571011" cy="2862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tx1">
                      <a:lumMod val="75000"/>
                      <a:lumOff val="25000"/>
                    </a:schemeClr>
                  </a:solidFill>
                  <a:latin typeface="Times New Roman" panose="02020603050405020304" pitchFamily="18" charset="0"/>
                  <a:ea typeface="思源黑体 CN Medium" panose="020B0600000000000000" pitchFamily="34" charset="-122"/>
                  <a:cs typeface="Times New Roman" panose="02020603050405020304" pitchFamily="18" charset="0"/>
                </a:rPr>
                <a:t>INTRODUCTION</a:t>
              </a:r>
            </a:p>
          </p:txBody>
        </p:sp>
        <p:grpSp>
          <p:nvGrpSpPr>
            <p:cNvPr id="7" name="组合 6">
              <a:extLst>
                <a:ext uri="{FF2B5EF4-FFF2-40B4-BE49-F238E27FC236}">
                  <a16:creationId xmlns="" xmlns:a16="http://schemas.microsoft.com/office/drawing/2014/main" id="{5BF386FA-F003-5F66-12D7-C9DA615B9848}"/>
                </a:ext>
              </a:extLst>
            </p:cNvPr>
            <p:cNvGrpSpPr/>
            <p:nvPr/>
          </p:nvGrpSpPr>
          <p:grpSpPr>
            <a:xfrm>
              <a:off x="217540" y="1"/>
              <a:ext cx="730741" cy="812800"/>
              <a:chOff x="117754" y="1"/>
              <a:chExt cx="730741" cy="812800"/>
            </a:xfrm>
          </p:grpSpPr>
          <p:sp>
            <p:nvSpPr>
              <p:cNvPr id="9" name="矩形 8">
                <a:extLst>
                  <a:ext uri="{FF2B5EF4-FFF2-40B4-BE49-F238E27FC236}">
                    <a16:creationId xmlns="" xmlns:a16="http://schemas.microsoft.com/office/drawing/2014/main" id="{BD90160F-4D7B-892B-9BF9-FF7BA3D85FF7}"/>
                  </a:ext>
                </a:extLst>
              </p:cNvPr>
              <p:cNvSpPr/>
              <p:nvPr/>
            </p:nvSpPr>
            <p:spPr>
              <a:xfrm>
                <a:off x="120575" y="1"/>
                <a:ext cx="699345" cy="812800"/>
              </a:xfrm>
              <a:prstGeom prst="rect">
                <a:avLst/>
              </a:prstGeom>
              <a:solidFill>
                <a:srgbClr val="C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Medium" panose="020B0600000000000000" pitchFamily="34" charset="-122"/>
                  <a:ea typeface="思源黑体 CN Medium" panose="020B0600000000000000" pitchFamily="34" charset="-122"/>
                </a:endParaRPr>
              </a:p>
            </p:txBody>
          </p:sp>
          <p:sp>
            <p:nvSpPr>
              <p:cNvPr id="10" name="文本框 9">
                <a:extLst>
                  <a:ext uri="{FF2B5EF4-FFF2-40B4-BE49-F238E27FC236}">
                    <a16:creationId xmlns="" xmlns:a16="http://schemas.microsoft.com/office/drawing/2014/main" id="{1D47FE8D-C52A-CCCD-A0C3-18E45B264913}"/>
                  </a:ext>
                </a:extLst>
              </p:cNvPr>
              <p:cNvSpPr txBox="1"/>
              <p:nvPr/>
            </p:nvSpPr>
            <p:spPr>
              <a:xfrm>
                <a:off x="117754" y="51021"/>
                <a:ext cx="730741" cy="705450"/>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en-US" altLang="zh-CN" sz="2400" dirty="0">
                    <a:solidFill>
                      <a:schemeClr val="bg1"/>
                    </a:solidFill>
                    <a:latin typeface="黑体" panose="02010609060101010101" pitchFamily="49" charset="-122"/>
                    <a:ea typeface="黑体" panose="02010609060101010101" pitchFamily="49" charset="-122"/>
                  </a:rPr>
                  <a:t>01</a:t>
                </a:r>
                <a:endParaRPr lang="zh-CN" altLang="en-US" sz="2400" dirty="0">
                  <a:solidFill>
                    <a:schemeClr val="bg1"/>
                  </a:solidFill>
                  <a:latin typeface="黑体" panose="02010609060101010101" pitchFamily="49" charset="-122"/>
                  <a:ea typeface="黑体" panose="02010609060101010101" pitchFamily="49" charset="-122"/>
                </a:endParaRPr>
              </a:p>
              <a:p>
                <a:pPr algn="ctr"/>
                <a:r>
                  <a:rPr lang="en-US" altLang="zh-CN" sz="1200" dirty="0">
                    <a:solidFill>
                      <a:schemeClr val="bg1"/>
                    </a:solidFill>
                    <a:latin typeface="黑体" panose="02010609060101010101" pitchFamily="49" charset="-122"/>
                    <a:ea typeface="黑体" panose="02010609060101010101" pitchFamily="49" charset="-122"/>
                  </a:rPr>
                  <a:t>PART</a:t>
                </a:r>
              </a:p>
            </p:txBody>
          </p:sp>
        </p:grpSp>
        <p:cxnSp>
          <p:nvCxnSpPr>
            <p:cNvPr id="8" name="直接连接符 7">
              <a:extLst>
                <a:ext uri="{FF2B5EF4-FFF2-40B4-BE49-F238E27FC236}">
                  <a16:creationId xmlns="" xmlns:a16="http://schemas.microsoft.com/office/drawing/2014/main" id="{D3E2FE7E-70AC-1640-81F5-0CF90CB6F18F}"/>
                </a:ext>
              </a:extLst>
            </p:cNvPr>
            <p:cNvCxnSpPr>
              <a:cxnSpLocks/>
            </p:cNvCxnSpPr>
            <p:nvPr/>
          </p:nvCxnSpPr>
          <p:spPr>
            <a:xfrm>
              <a:off x="855194" y="497032"/>
              <a:ext cx="11336806" cy="98670"/>
            </a:xfrm>
            <a:prstGeom prst="line">
              <a:avLst/>
            </a:prstGeom>
            <a:ln w="28575">
              <a:solidFill>
                <a:srgbClr val="C1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16316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0.2"/>
  <p:tag name="RESOURCELIBID" val="436"/>
</p:tagLst>
</file>

<file path=ppt/tags/tag2.xml><?xml version="1.0" encoding="utf-8"?>
<p:tagLst xmlns:a="http://schemas.openxmlformats.org/drawingml/2006/main" xmlns:r="http://schemas.openxmlformats.org/officeDocument/2006/relationships" xmlns:p="http://schemas.openxmlformats.org/presentationml/2006/main">
  <p:tag name="PA" val="v5.0.2"/>
  <p:tag name="RESOURCELIBID" val="435"/>
</p:tagLst>
</file>

<file path=ppt/tags/tag3.xml><?xml version="1.0" encoding="utf-8"?>
<p:tagLst xmlns:a="http://schemas.openxmlformats.org/drawingml/2006/main" xmlns:r="http://schemas.openxmlformats.org/officeDocument/2006/relationships" xmlns:p="http://schemas.openxmlformats.org/presentationml/2006/main">
  <p:tag name="PA" val="v5.0.2"/>
  <p:tag name="RESOURCELIBID" val="436"/>
</p:tagLst>
</file>

<file path=ppt/tags/tag4.xml><?xml version="1.0" encoding="utf-8"?>
<p:tagLst xmlns:a="http://schemas.openxmlformats.org/drawingml/2006/main" xmlns:r="http://schemas.openxmlformats.org/officeDocument/2006/relationships" xmlns:p="http://schemas.openxmlformats.org/presentationml/2006/main">
  <p:tag name="PA" val="v5.0.2"/>
  <p:tag name="RESOURCELIBID" val="435"/>
</p:tagLst>
</file>

<file path=ppt/tags/tag5.xml><?xml version="1.0" encoding="utf-8"?>
<p:tagLst xmlns:a="http://schemas.openxmlformats.org/drawingml/2006/main" xmlns:r="http://schemas.openxmlformats.org/officeDocument/2006/relationships" xmlns:p="http://schemas.openxmlformats.org/presentationml/2006/main">
  <p:tag name="PA" val="v5.0.2"/>
  <p:tag name="RESOURCELIBID" val="436"/>
</p:tagLst>
</file>

<file path=ppt/tags/tag6.xml><?xml version="1.0" encoding="utf-8"?>
<p:tagLst xmlns:a="http://schemas.openxmlformats.org/drawingml/2006/main" xmlns:r="http://schemas.openxmlformats.org/officeDocument/2006/relationships" xmlns:p="http://schemas.openxmlformats.org/presentationml/2006/main">
  <p:tag name="PA" val="v5.0.2"/>
  <p:tag name="RESOURCELIBID" val="435"/>
</p:tagLst>
</file>

<file path=ppt/tags/tag7.xml><?xml version="1.0" encoding="utf-8"?>
<p:tagLst xmlns:a="http://schemas.openxmlformats.org/drawingml/2006/main" xmlns:r="http://schemas.openxmlformats.org/officeDocument/2006/relationships" xmlns:p="http://schemas.openxmlformats.org/presentationml/2006/main">
  <p:tag name="PA" val="v5.0.2"/>
  <p:tag name="RESOURCELIBID" val="436"/>
</p:tagLst>
</file>

<file path=ppt/tags/tag8.xml><?xml version="1.0" encoding="utf-8"?>
<p:tagLst xmlns:a="http://schemas.openxmlformats.org/drawingml/2006/main" xmlns:r="http://schemas.openxmlformats.org/officeDocument/2006/relationships" xmlns:p="http://schemas.openxmlformats.org/presentationml/2006/main">
  <p:tag name="PA" val="v5.0.2"/>
  <p:tag name="RESOURCELIBID" val="435"/>
</p:tagLst>
</file>

<file path=ppt/theme/theme1.xml><?xml version="1.0" encoding="utf-8"?>
<a:theme xmlns:a="http://schemas.openxmlformats.org/drawingml/2006/main" name="丝状">
  <a:themeElements>
    <a:clrScheme name="丝状">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丝状">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丝状">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1667</TotalTime>
  <Words>2735</Words>
  <Application>Microsoft Office PowerPoint</Application>
  <PresentationFormat>自定义</PresentationFormat>
  <Paragraphs>144</Paragraphs>
  <Slides>31</Slides>
  <Notes>1</Notes>
  <HiddenSlides>0</HiddenSlides>
  <MMClips>0</MMClips>
  <ScaleCrop>false</ScaleCrop>
  <HeadingPairs>
    <vt:vector size="4" baseType="variant">
      <vt:variant>
        <vt:lpstr>主题</vt:lpstr>
      </vt:variant>
      <vt:variant>
        <vt:i4>1</vt:i4>
      </vt:variant>
      <vt:variant>
        <vt:lpstr>幻灯片标题</vt:lpstr>
      </vt:variant>
      <vt:variant>
        <vt:i4>31</vt:i4>
      </vt:variant>
    </vt:vector>
  </HeadingPairs>
  <TitlesOfParts>
    <vt:vector size="32" baseType="lpstr">
      <vt:lpstr>丝状</vt:lpstr>
      <vt:lpstr> Does Power Corrupt? An fMRI Study on the Effect of Power and Social Value Orientation on Inequity Aversion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数据的预处理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老年心理学：认知老化</dc:title>
  <dc:creator>lenovo</dc:creator>
  <cp:lastModifiedBy>lenovo</cp:lastModifiedBy>
  <cp:revision>46</cp:revision>
  <dcterms:created xsi:type="dcterms:W3CDTF">2023-09-10T01:58:26Z</dcterms:created>
  <dcterms:modified xsi:type="dcterms:W3CDTF">2023-11-17T02:57:18Z</dcterms:modified>
</cp:coreProperties>
</file>